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600" r:id="rId3"/>
    <p:sldId id="630" r:id="rId4"/>
    <p:sldId id="631" r:id="rId5"/>
    <p:sldId id="474" r:id="rId6"/>
    <p:sldId id="647" r:id="rId7"/>
    <p:sldId id="651" r:id="rId8"/>
    <p:sldId id="648" r:id="rId9"/>
    <p:sldId id="650" r:id="rId10"/>
    <p:sldId id="653" r:id="rId11"/>
    <p:sldId id="645" r:id="rId12"/>
    <p:sldId id="628" r:id="rId13"/>
    <p:sldId id="574" r:id="rId14"/>
    <p:sldId id="605" r:id="rId15"/>
    <p:sldId id="606" r:id="rId16"/>
    <p:sldId id="607" r:id="rId17"/>
    <p:sldId id="608" r:id="rId18"/>
    <p:sldId id="609" r:id="rId19"/>
    <p:sldId id="616" r:id="rId20"/>
    <p:sldId id="610" r:id="rId21"/>
    <p:sldId id="615" r:id="rId22"/>
    <p:sldId id="632" r:id="rId23"/>
    <p:sldId id="642" r:id="rId24"/>
    <p:sldId id="641" r:id="rId25"/>
    <p:sldId id="644" r:id="rId26"/>
    <p:sldId id="637" r:id="rId27"/>
    <p:sldId id="634" r:id="rId28"/>
    <p:sldId id="399" r:id="rId29"/>
    <p:sldId id="400" r:id="rId30"/>
    <p:sldId id="640" r:id="rId31"/>
    <p:sldId id="627" r:id="rId32"/>
    <p:sldId id="639" r:id="rId33"/>
    <p:sldId id="270" r:id="rId34"/>
    <p:sldId id="638" r:id="rId35"/>
    <p:sldId id="565" r:id="rId36"/>
    <p:sldId id="646" r:id="rId37"/>
    <p:sldId id="652" r:id="rId38"/>
    <p:sldId id="649" r:id="rId39"/>
    <p:sldId id="626" r:id="rId40"/>
    <p:sldId id="527" r:id="rId41"/>
    <p:sldId id="279" r:id="rId42"/>
    <p:sldId id="271" r:id="rId43"/>
  </p:sldIdLst>
  <p:sldSz cx="12192000" cy="6858000"/>
  <p:notesSz cx="6858000" cy="9144000"/>
  <p:custDataLst>
    <p:tags r:id="rId45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rlau, Lucie" initials="ML" lastIdx="1" clrIdx="0">
    <p:extLst>
      <p:ext uri="{19B8F6BF-5375-455C-9EA6-DF929625EA0E}">
        <p15:presenceInfo xmlns:p15="http://schemas.microsoft.com/office/powerpoint/2012/main" userId="S::merlaul@marburg-stadt.de::3104301b-4434-4ef1-859f-5cd6e81b7ca7" providerId="AD"/>
      </p:ext>
    </p:extLst>
  </p:cmAuthor>
  <p:cmAuthor id="2" name="Kavlo, Eylem" initials="KE" lastIdx="1" clrIdx="1">
    <p:extLst>
      <p:ext uri="{19B8F6BF-5375-455C-9EA6-DF929625EA0E}">
        <p15:presenceInfo xmlns:p15="http://schemas.microsoft.com/office/powerpoint/2012/main" userId="S::kavloe@marburg-stadt.de::87bc1af3-ff11-4d09-a435-ed857f554c5c" providerId="AD"/>
      </p:ext>
    </p:extLst>
  </p:cmAuthor>
  <p:cmAuthor id="3" name="Meisel, Moritz" initials="MM" lastIdx="1" clrIdx="2">
    <p:extLst>
      <p:ext uri="{19B8F6BF-5375-455C-9EA6-DF929625EA0E}">
        <p15:presenceInfo xmlns:p15="http://schemas.microsoft.com/office/powerpoint/2012/main" userId="S-1-5-21-2644051368-3320519798-262975988-142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EC83D"/>
    <a:srgbClr val="FF3399"/>
    <a:srgbClr val="246EB7"/>
    <a:srgbClr val="FF3300"/>
    <a:srgbClr val="1B55A2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53" autoAdjust="0"/>
    <p:restoredTop sz="95455" autoAdjust="0"/>
  </p:normalViewPr>
  <p:slideViewPr>
    <p:cSldViewPr snapToGrid="0">
      <p:cViewPr varScale="1">
        <p:scale>
          <a:sx n="105" d="100"/>
          <a:sy n="105" d="100"/>
        </p:scale>
        <p:origin x="702" y="15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B47C7-27FD-4E7A-AA3B-EDF222414942}" type="datetimeFigureOut">
              <a:rPr lang="de-DE" smtClean="0"/>
              <a:t>06.11.2025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23B552-0408-4ACD-8018-CCF055691C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561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3B552-0408-4ACD-8018-CCF055691CC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2126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3B552-0408-4ACD-8018-CCF055691CC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5789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3B552-0408-4ACD-8018-CCF055691CC8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5657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3B552-0408-4ACD-8018-CCF055691CC8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388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3B552-0408-4ACD-8018-CCF055691CC8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7641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3B552-0408-4ACD-8018-CCF055691CC8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0930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2A101D-857B-4A08-8C00-A071A72E86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B7C075E-7001-436C-961A-1A31A5B9AA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2A41D6-4877-4097-9E62-3EDE03D2D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24E4E-C3CE-4E84-AE93-10C34A78BEF5}" type="datetimeFigureOut">
              <a:rPr lang="de-DE" smtClean="0"/>
              <a:t>06.11.2025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36D7B1-C162-4A19-9005-1CF578FC8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D75B09D-080D-404B-A306-DC116CCD4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5E952-829A-4A6B-806D-BDD5D56D76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5555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3A4DD4-6A3A-4323-9FC2-8D4FC911E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AB73DA4-4851-4681-AA44-47CF6C1A4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94F77AC-6D52-460A-AE01-929F17F83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24E4E-C3CE-4E84-AE93-10C34A78BEF5}" type="datetimeFigureOut">
              <a:rPr lang="de-DE" smtClean="0"/>
              <a:t>06.11.2025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66000AD-552C-4102-82D7-26F68B69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3D2B6D4-3C24-4215-902E-E95B5CF0B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5E952-829A-4A6B-806D-BDD5D56D76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5733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3027E1E-D4DC-404B-9E86-6372A900C6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9806B9F-59D1-46D7-9206-056770C844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9494717-CCC6-4F2C-BEE5-F82D5D321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24E4E-C3CE-4E84-AE93-10C34A78BEF5}" type="datetimeFigureOut">
              <a:rPr lang="de-DE" smtClean="0"/>
              <a:t>06.11.2025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6B69E14-1325-4D37-B6B4-048EED8F4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0B0C0A6-C476-48AF-B1CC-D8A6A4681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5E952-829A-4A6B-806D-BDD5D56D76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9663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CFD258-FB0F-472E-A1FB-229F4739D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E29DD4-D733-45DA-9878-F5D31FCC0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7F6BDAE-7079-4FBE-ACA3-BD02C80A7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24E4E-C3CE-4E84-AE93-10C34A78BEF5}" type="datetimeFigureOut">
              <a:rPr lang="de-DE" smtClean="0"/>
              <a:t>06.11.2025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8B9148-E419-42D0-AE94-0893FABB9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DDA27F-1EFC-413F-B0EB-C8CBB2430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5E952-829A-4A6B-806D-BDD5D56D76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343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D2D17C-9B44-4797-8163-A29B9F0D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B6AEF7F-92FE-499B-B969-812AC88FE1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9253CAB-2136-4987-8E88-BC3BD18A0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24E4E-C3CE-4E84-AE93-10C34A78BEF5}" type="datetimeFigureOut">
              <a:rPr lang="de-DE" smtClean="0"/>
              <a:t>06.11.2025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C54350-8331-4F1E-84C5-330AD256D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2D41AC3-B366-41D0-8763-6CBB5D507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5E952-829A-4A6B-806D-BDD5D56D76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6464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98996F-9A52-40FC-99D2-3F514AF65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E56D4D-0AD7-48F1-BD6A-31AC7E701B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4D902A0-29DC-4D43-85D1-6BD8736D1A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0E07889-F317-4797-B1C5-11C18C9CF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24E4E-C3CE-4E84-AE93-10C34A78BEF5}" type="datetimeFigureOut">
              <a:rPr lang="de-DE" smtClean="0"/>
              <a:t>06.11.2025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0CB62DD-00BC-4A1D-83DF-277178C36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0DF96F6-D98E-4324-891A-026698830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5E952-829A-4A6B-806D-BDD5D56D76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7345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E7305F-FF8E-407A-AF88-DB1EF462C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053F221-261C-4D05-A37C-7BAC79489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10610AB-0643-4481-917F-A75F16109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8185A12-CB03-448B-B2B2-E891DB6EEB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543637D-EC69-4FEE-A6B0-946D625B72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FD9FC67-2BA2-4D9F-AAA3-163DA7382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24E4E-C3CE-4E84-AE93-10C34A78BEF5}" type="datetimeFigureOut">
              <a:rPr lang="de-DE" smtClean="0"/>
              <a:t>06.11.2025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2E8C8FD-2EEF-4553-9E4D-F08FB00A1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DE2D92F-A173-4F0E-8355-5865DF237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5E952-829A-4A6B-806D-BDD5D56D76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7827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4AFC25-B629-4946-84B3-115F083AC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322A122-5B2C-48A5-8017-3480C6B70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24E4E-C3CE-4E84-AE93-10C34A78BEF5}" type="datetimeFigureOut">
              <a:rPr lang="de-DE" smtClean="0"/>
              <a:t>06.11.2025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9BFFB59-E94F-4A65-A7CD-705C013EE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C258973-8D29-4109-9C6C-4C304F266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5E952-829A-4A6B-806D-BDD5D56D76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1537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027F820-756E-43B4-BDF1-B6DF82F1F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24E4E-C3CE-4E84-AE93-10C34A78BEF5}" type="datetimeFigureOut">
              <a:rPr lang="de-DE" smtClean="0"/>
              <a:t>06.11.2025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8F4F310-65E6-4581-B723-2D22C117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8DDD651-0117-4A14-8617-BCCDB0230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5E952-829A-4A6B-806D-BDD5D56D76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7305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5596-BDA1-4280-9502-9D12B539C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CD85044-D8A7-439E-B4B4-A3A14370A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F886745-1B63-4C7C-AB3A-12EA42964A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F0923BA-78FD-4232-A1C9-D10F2398B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24E4E-C3CE-4E84-AE93-10C34A78BEF5}" type="datetimeFigureOut">
              <a:rPr lang="de-DE" smtClean="0"/>
              <a:t>06.11.2025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A26B65D-89AE-46A4-B1E6-B43A1D51C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276F6B5-655C-4A08-83BA-7B991107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5E952-829A-4A6B-806D-BDD5D56D76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0420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C942C-5B55-47C5-B95A-B2A17AB6B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1C271AD-5EAD-4A4C-868F-72ED3E463A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E2B440E-8EF1-4332-A9C9-5CD3662AE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5D50E85-0CF4-4BFD-8886-0E66AE2E6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24E4E-C3CE-4E84-AE93-10C34A78BEF5}" type="datetimeFigureOut">
              <a:rPr lang="de-DE" smtClean="0"/>
              <a:t>06.11.2025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0C0C5B-30BE-4BB0-AD55-79C30BA05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EF18DE1-9A61-49DB-8F00-B293CB0DD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5E952-829A-4A6B-806D-BDD5D56D76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3555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732864E-E4CF-4EFE-A2F3-4BE5725C6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52402F0-8EBF-494F-A36E-F77ABD75E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7CEA92C-8700-4055-940B-311D2698D0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24E4E-C3CE-4E84-AE93-10C34A78BEF5}" type="datetimeFigureOut">
              <a:rPr lang="de-DE" smtClean="0"/>
              <a:t>06.11.2025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A0A24D6-8FDB-4F27-8D17-9A3EA4CCB1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4985265-CF87-49E7-BB46-DC317C37A7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5E952-829A-4A6B-806D-BDD5D56D76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74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7.png"/><Relationship Id="rId7" Type="http://schemas.openxmlformats.org/officeDocument/2006/relationships/image" Target="../media/image42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9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ABD667-DFB3-46A8-BA1A-136CAEDC40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CF5987E-96E8-4632-B5D8-396052C976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394235B-BB63-4BCA-997A-B52330B82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2960" cy="689228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CBA1613-2825-4696-B5F4-AEE18408AE73}"/>
              </a:ext>
            </a:extLst>
          </p:cNvPr>
          <p:cNvSpPr txBox="1"/>
          <p:nvPr/>
        </p:nvSpPr>
        <p:spPr>
          <a:xfrm rot="740913">
            <a:off x="7938559" y="692377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FF9933"/>
                </a:solidFill>
              </a:rPr>
              <a:t>Am Donnerstag, 06.11.2025 </a:t>
            </a:r>
          </a:p>
        </p:txBody>
      </p:sp>
    </p:spTree>
    <p:extLst>
      <p:ext uri="{BB962C8B-B14F-4D97-AF65-F5344CB8AC3E}">
        <p14:creationId xmlns:p14="http://schemas.microsoft.com/office/powerpoint/2010/main" val="761742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090691-CE72-4FCB-93A8-D6FC35675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967706"/>
            <a:ext cx="6096000" cy="4067175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D189308-D19C-4A04-A569-2878F714B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0" cy="6857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12" name="AutoShape 4" descr="https://www.marburg.de/static/images/lokalitaeten/bolzplatz_richtsberg_beltershaeuserstrasse-a66f01abd83b2b1d0280572c9ce6f9c4-5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354453" y="2167573"/>
            <a:ext cx="108621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1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E097DC1-A427-49AA-9AD1-0FA36B0F4665}"/>
              </a:ext>
            </a:extLst>
          </p:cNvPr>
          <p:cNvSpPr txBox="1"/>
          <p:nvPr/>
        </p:nvSpPr>
        <p:spPr>
          <a:xfrm>
            <a:off x="460375" y="5623341"/>
            <a:ext cx="4920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73FF9B3-894E-5F8B-3A2C-543B3DA0D28D}"/>
              </a:ext>
            </a:extLst>
          </p:cNvPr>
          <p:cNvSpPr txBox="1"/>
          <p:nvPr/>
        </p:nvSpPr>
        <p:spPr>
          <a:xfrm>
            <a:off x="2670208" y="1104538"/>
            <a:ext cx="6068461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Abstimmung</a:t>
            </a:r>
            <a:endParaRPr lang="de-DE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54554C2-F790-536F-B46F-230115086FA5}"/>
              </a:ext>
            </a:extLst>
          </p:cNvPr>
          <p:cNvSpPr txBox="1"/>
          <p:nvPr/>
        </p:nvSpPr>
        <p:spPr>
          <a:xfrm>
            <a:off x="2012689" y="2316633"/>
            <a:ext cx="8166620" cy="2597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Möchtet Ihr als KiJuPa für den Neujahrsempfang der Stadt Marburg Statements mit Neujahrsvorsätzen produzieren?</a:t>
            </a:r>
            <a:endParaRPr lang="de-DE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fik 12" descr="Ein Bild, das Kleidung, Tisch, Lächeln, Person enthält.&#10;&#10;KI-generierte Inhalte können fehlerhaft sein.">
            <a:extLst>
              <a:ext uri="{FF2B5EF4-FFF2-40B4-BE49-F238E27FC236}">
                <a16:creationId xmlns:a16="http://schemas.microsoft.com/office/drawing/2014/main" id="{F99A7019-9FBA-7F6A-87A0-B8F735A48F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13921"/>
            <a:ext cx="2920696" cy="203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18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0FF305-0A3F-42A8-8FCC-2C4B4607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2" name="Inhaltsplatzhalter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91705F5-D6D2-4FBD-9366-0999B319D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CFA35B08-5095-4975-AE4C-AD056F933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CD08EF5-0098-40AC-8BFF-1C94145ED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68D83F7-79F6-4743-A23A-52B4D1DA1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0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7A9FC4D3-3516-4C22-B656-6FC523841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0926CEC-ACCA-F95F-5FB8-EDFBEF9D5A1A}"/>
              </a:ext>
            </a:extLst>
          </p:cNvPr>
          <p:cNvSpPr txBox="1"/>
          <p:nvPr/>
        </p:nvSpPr>
        <p:spPr>
          <a:xfrm>
            <a:off x="2941799" y="1183778"/>
            <a:ext cx="6158484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Rund um die KiJuPa-Umfrage</a:t>
            </a:r>
          </a:p>
          <a:p>
            <a:pPr algn="ctr">
              <a:lnSpc>
                <a:spcPct val="150000"/>
              </a:lnSpc>
            </a:pPr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Wie geht es weiter?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E7046BB-158E-6305-F04A-E2D027094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360" y="2694463"/>
            <a:ext cx="5866923" cy="391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63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0FF305-0A3F-42A8-8FCC-2C4B4607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2" name="Inhaltsplatzhalter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91705F5-D6D2-4FBD-9366-0999B319D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CFA35B08-5095-4975-AE4C-AD056F933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CD08EF5-0098-40AC-8BFF-1C94145ED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68D83F7-79F6-4743-A23A-52B4D1DA1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0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7A9FC4D3-3516-4C22-B656-6FC523841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9966520-1DE6-4FA4-AE75-46DD7BAF0C37}"/>
              </a:ext>
            </a:extLst>
          </p:cNvPr>
          <p:cNvSpPr txBox="1"/>
          <p:nvPr/>
        </p:nvSpPr>
        <p:spPr>
          <a:xfrm>
            <a:off x="2644358" y="1167469"/>
            <a:ext cx="72609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de-DE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Pizzaessen mit der Politik vom 04.09.2025</a:t>
            </a:r>
          </a:p>
        </p:txBody>
      </p:sp>
      <p:pic>
        <p:nvPicPr>
          <p:cNvPr id="5" name="Grafik 4" descr="Ein Bild, das Person, Kleidung, Menschliches Gesicht, Wand enthält.&#10;&#10;KI-generierte Inhalte können fehlerhaft sein.">
            <a:extLst>
              <a:ext uri="{FF2B5EF4-FFF2-40B4-BE49-F238E27FC236}">
                <a16:creationId xmlns:a16="http://schemas.microsoft.com/office/drawing/2014/main" id="{F400E00B-AE9A-04B0-3DFF-6BD578E1C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933" y="1815361"/>
            <a:ext cx="6589830" cy="491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91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0FF305-0A3F-42A8-8FCC-2C4B4607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2" name="Inhaltsplatzhalter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91705F5-D6D2-4FBD-9366-0999B319D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CFA35B08-5095-4975-AE4C-AD056F933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CD08EF5-0098-40AC-8BFF-1C94145ED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68D83F7-79F6-4743-A23A-52B4D1DA1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0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7A9FC4D3-3516-4C22-B656-6FC523841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9966520-1DE6-4FA4-AE75-46DD7BAF0C37}"/>
              </a:ext>
            </a:extLst>
          </p:cNvPr>
          <p:cNvSpPr txBox="1"/>
          <p:nvPr/>
        </p:nvSpPr>
        <p:spPr>
          <a:xfrm>
            <a:off x="2644358" y="1167469"/>
            <a:ext cx="72609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de-DE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Gedenkveranstaltung für die deportierten jüdischen Menschen vom 07.09.2025</a:t>
            </a:r>
          </a:p>
        </p:txBody>
      </p:sp>
      <p:pic>
        <p:nvPicPr>
          <p:cNvPr id="15" name="Grafik 14" descr="Ein Bild, das Kleidung, Person, draußen, Gebäude enthält.&#10;&#10;KI-generierte Inhalte können fehlerhaft sein.">
            <a:extLst>
              <a:ext uri="{FF2B5EF4-FFF2-40B4-BE49-F238E27FC236}">
                <a16:creationId xmlns:a16="http://schemas.microsoft.com/office/drawing/2014/main" id="{082E3BE8-D3D6-B4E2-EFEF-BF8B56CDBA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75355"/>
            <a:ext cx="3598484" cy="4797978"/>
          </a:xfrm>
          <a:prstGeom prst="rect">
            <a:avLst/>
          </a:prstGeom>
        </p:spPr>
      </p:pic>
      <p:pic>
        <p:nvPicPr>
          <p:cNvPr id="17" name="Grafik 16" descr="Ein Bild, das Himmel, draußen, Person, Kleidung enthält.&#10;&#10;KI-generierte Inhalte können fehlerhaft sein.">
            <a:extLst>
              <a:ext uri="{FF2B5EF4-FFF2-40B4-BE49-F238E27FC236}">
                <a16:creationId xmlns:a16="http://schemas.microsoft.com/office/drawing/2014/main" id="{38ED371B-3956-BC4F-603B-0A32AE3CC7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797" y="2459832"/>
            <a:ext cx="4838697" cy="3629023"/>
          </a:xfrm>
          <a:prstGeom prst="rect">
            <a:avLst/>
          </a:prstGeom>
        </p:spPr>
      </p:pic>
      <p:pic>
        <p:nvPicPr>
          <p:cNvPr id="19" name="Grafik 18" descr="Ein Bild, das draußen, Kleidung, Mann, Himmel enthält.&#10;&#10;KI-generierte Inhalte können fehlerhaft sein.">
            <a:extLst>
              <a:ext uri="{FF2B5EF4-FFF2-40B4-BE49-F238E27FC236}">
                <a16:creationId xmlns:a16="http://schemas.microsoft.com/office/drawing/2014/main" id="{6970CADF-7808-BD9E-8133-0DA87C227D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910" y="1991298"/>
            <a:ext cx="3456432" cy="460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51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0FF305-0A3F-42A8-8FCC-2C4B4607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2" name="Inhaltsplatzhalter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91705F5-D6D2-4FBD-9366-0999B319D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CFA35B08-5095-4975-AE4C-AD056F933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CD08EF5-0098-40AC-8BFF-1C94145ED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68D83F7-79F6-4743-A23A-52B4D1DA1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0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7A9FC4D3-3516-4C22-B656-6FC523841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9966520-1DE6-4FA4-AE75-46DD7BAF0C37}"/>
              </a:ext>
            </a:extLst>
          </p:cNvPr>
          <p:cNvSpPr txBox="1"/>
          <p:nvPr/>
        </p:nvSpPr>
        <p:spPr>
          <a:xfrm>
            <a:off x="2636235" y="1209327"/>
            <a:ext cx="72609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de-DE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Ausflug zum FSK in Wiesbaden vom 09.09.2025</a:t>
            </a:r>
          </a:p>
        </p:txBody>
      </p:sp>
      <p:pic>
        <p:nvPicPr>
          <p:cNvPr id="15" name="Grafik 14" descr="Ein Bild, das Gebäude, Kleidung, draußen, Person enthält.&#10;&#10;KI-generierte Inhalte können fehlerhaft sein.">
            <a:extLst>
              <a:ext uri="{FF2B5EF4-FFF2-40B4-BE49-F238E27FC236}">
                <a16:creationId xmlns:a16="http://schemas.microsoft.com/office/drawing/2014/main" id="{2EBC3A84-A438-869F-64FC-A790D87D2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184" y="2088004"/>
            <a:ext cx="5102106" cy="3826580"/>
          </a:xfrm>
          <a:prstGeom prst="rect">
            <a:avLst/>
          </a:prstGeom>
        </p:spPr>
      </p:pic>
      <p:pic>
        <p:nvPicPr>
          <p:cNvPr id="17" name="Grafik 16" descr="Ein Bild, das Wand, Im Haus, Projektor, Filmstudio enthält.&#10;&#10;KI-generierte Inhalte können fehlerhaft sein.">
            <a:extLst>
              <a:ext uri="{FF2B5EF4-FFF2-40B4-BE49-F238E27FC236}">
                <a16:creationId xmlns:a16="http://schemas.microsoft.com/office/drawing/2014/main" id="{CA693D73-5E6A-AB0D-6A60-76DCD211FB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2467" y="2396995"/>
            <a:ext cx="4498118" cy="3373589"/>
          </a:xfrm>
          <a:prstGeom prst="rect">
            <a:avLst/>
          </a:prstGeom>
        </p:spPr>
      </p:pic>
      <p:pic>
        <p:nvPicPr>
          <p:cNvPr id="19" name="Grafik 18" descr="Ein Bild, das Text, Im Haus, Kunst, Wand enthält.&#10;&#10;KI-generierte Inhalte können fehlerhaft sein.">
            <a:extLst>
              <a:ext uri="{FF2B5EF4-FFF2-40B4-BE49-F238E27FC236}">
                <a16:creationId xmlns:a16="http://schemas.microsoft.com/office/drawing/2014/main" id="{68514D89-48B1-2F00-FCEB-543AC2B1CA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03960" y="2398047"/>
            <a:ext cx="4579369" cy="343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6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0FF305-0A3F-42A8-8FCC-2C4B4607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2" name="Inhaltsplatzhalter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91705F5-D6D2-4FBD-9366-0999B319D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CFA35B08-5095-4975-AE4C-AD056F933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CD08EF5-0098-40AC-8BFF-1C94145ED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68D83F7-79F6-4743-A23A-52B4D1DA1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0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7A9FC4D3-3516-4C22-B656-6FC523841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9966520-1DE6-4FA4-AE75-46DD7BAF0C37}"/>
              </a:ext>
            </a:extLst>
          </p:cNvPr>
          <p:cNvSpPr txBox="1"/>
          <p:nvPr/>
        </p:nvSpPr>
        <p:spPr>
          <a:xfrm>
            <a:off x="2342606" y="1209327"/>
            <a:ext cx="72609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de-DE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KiJuPa-Vorstandssitzung vom 11.09.2025</a:t>
            </a:r>
          </a:p>
        </p:txBody>
      </p:sp>
      <p:pic>
        <p:nvPicPr>
          <p:cNvPr id="5" name="Grafik 4" descr="Ein Bild, das Kleidung, Im Haus, Person, Mobiliar enthält.&#10;&#10;KI-generierte Inhalte können fehlerhaft sein.">
            <a:extLst>
              <a:ext uri="{FF2B5EF4-FFF2-40B4-BE49-F238E27FC236}">
                <a16:creationId xmlns:a16="http://schemas.microsoft.com/office/drawing/2014/main" id="{BD1AD1B5-1786-1444-6CEE-C9044630A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1" y="1932767"/>
            <a:ext cx="6244205" cy="4683154"/>
          </a:xfrm>
          <a:prstGeom prst="rect">
            <a:avLst/>
          </a:prstGeom>
        </p:spPr>
      </p:pic>
      <p:pic>
        <p:nvPicPr>
          <p:cNvPr id="7" name="Grafik 6" descr="Ein Bild, das Im Haus, Person, Wand, Kleidung enthält.&#10;&#10;KI-generierte Inhalte können fehlerhaft sein.">
            <a:extLst>
              <a:ext uri="{FF2B5EF4-FFF2-40B4-BE49-F238E27FC236}">
                <a16:creationId xmlns:a16="http://schemas.microsoft.com/office/drawing/2014/main" id="{42A2087B-8E8C-B541-A402-7392EBCD4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460" y="2299152"/>
            <a:ext cx="5170415" cy="387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69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0FF305-0A3F-42A8-8FCC-2C4B4607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2" name="Inhaltsplatzhalter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91705F5-D6D2-4FBD-9366-0999B319D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CFA35B08-5095-4975-AE4C-AD056F933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CD08EF5-0098-40AC-8BFF-1C94145ED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68D83F7-79F6-4743-A23A-52B4D1DA1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0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7A9FC4D3-3516-4C22-B656-6FC523841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9966520-1DE6-4FA4-AE75-46DD7BAF0C37}"/>
              </a:ext>
            </a:extLst>
          </p:cNvPr>
          <p:cNvSpPr txBox="1"/>
          <p:nvPr/>
        </p:nvSpPr>
        <p:spPr>
          <a:xfrm>
            <a:off x="2351750" y="1070464"/>
            <a:ext cx="72609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de-DE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KiJuPa-Treff: Collagen basteln zum Thema Kinder- und Jugendrechte vom 16.09.2025</a:t>
            </a:r>
          </a:p>
        </p:txBody>
      </p:sp>
      <p:pic>
        <p:nvPicPr>
          <p:cNvPr id="14" name="Grafik 13" descr="Ein Bild, das Text, Buch, Im Haus, Veröffentlichung enthält.&#10;&#10;KI-generierte Inhalte können fehlerhaft sein.">
            <a:extLst>
              <a:ext uri="{FF2B5EF4-FFF2-40B4-BE49-F238E27FC236}">
                <a16:creationId xmlns:a16="http://schemas.microsoft.com/office/drawing/2014/main" id="{73ACC97C-88C7-5C6B-3DBC-F84AED0A72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491" y="1960912"/>
            <a:ext cx="3549015" cy="4626864"/>
          </a:xfrm>
          <a:prstGeom prst="rect">
            <a:avLst/>
          </a:prstGeom>
        </p:spPr>
      </p:pic>
      <p:pic>
        <p:nvPicPr>
          <p:cNvPr id="16" name="Grafik 15" descr="Ein Bild, das Im Haus, Text, Tisch, Display enthält.&#10;&#10;KI-generierte Inhalte können fehlerhaft sein.">
            <a:extLst>
              <a:ext uri="{FF2B5EF4-FFF2-40B4-BE49-F238E27FC236}">
                <a16:creationId xmlns:a16="http://schemas.microsoft.com/office/drawing/2014/main" id="{A0ADBFB2-DD26-7EAA-B1EC-7EF22AEB93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65" y="2055812"/>
            <a:ext cx="3439112" cy="4426265"/>
          </a:xfrm>
          <a:prstGeom prst="rect">
            <a:avLst/>
          </a:prstGeom>
        </p:spPr>
      </p:pic>
      <p:pic>
        <p:nvPicPr>
          <p:cNvPr id="18" name="Grafik 17" descr="Ein Bild, das Kleidung, Text, Person, Buch enthält.&#10;&#10;KI-generierte Inhalte können fehlerhaft sein.">
            <a:extLst>
              <a:ext uri="{FF2B5EF4-FFF2-40B4-BE49-F238E27FC236}">
                <a16:creationId xmlns:a16="http://schemas.microsoft.com/office/drawing/2014/main" id="{86775C93-912B-9291-958B-20B9C0E31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760" y="1917212"/>
            <a:ext cx="3519740" cy="457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99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0FF305-0A3F-42A8-8FCC-2C4B4607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2" name="Inhaltsplatzhalter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91705F5-D6D2-4FBD-9366-0999B319D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CFA35B08-5095-4975-AE4C-AD056F933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CD08EF5-0098-40AC-8BFF-1C94145ED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68D83F7-79F6-4743-A23A-52B4D1DA1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0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7A9FC4D3-3516-4C22-B656-6FC523841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9966520-1DE6-4FA4-AE75-46DD7BAF0C37}"/>
              </a:ext>
            </a:extLst>
          </p:cNvPr>
          <p:cNvSpPr txBox="1"/>
          <p:nvPr/>
        </p:nvSpPr>
        <p:spPr>
          <a:xfrm>
            <a:off x="2342606" y="1209327"/>
            <a:ext cx="72609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de-DE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KiJuPa – Zocken für die Demokratie vom 18.09.2025</a:t>
            </a:r>
          </a:p>
        </p:txBody>
      </p:sp>
      <p:pic>
        <p:nvPicPr>
          <p:cNvPr id="7" name="Grafik 6" descr="Ein Bild, das Text, Im Haus, Computermonitor, Mobiliar enthält.&#10;&#10;KI-generierte Inhalte können fehlerhaft sein.">
            <a:extLst>
              <a:ext uri="{FF2B5EF4-FFF2-40B4-BE49-F238E27FC236}">
                <a16:creationId xmlns:a16="http://schemas.microsoft.com/office/drawing/2014/main" id="{C5D417B1-2DC9-B720-B140-C40FFE567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65" y="2124956"/>
            <a:ext cx="6081957" cy="4392525"/>
          </a:xfrm>
          <a:prstGeom prst="rect">
            <a:avLst/>
          </a:prstGeom>
        </p:spPr>
      </p:pic>
      <p:pic>
        <p:nvPicPr>
          <p:cNvPr id="16" name="Grafik 15" descr="Ein Bild, das Im Haus, Text, Computermonitor, Computer enthält.&#10;&#10;KI-generierte Inhalte können fehlerhaft sein.">
            <a:extLst>
              <a:ext uri="{FF2B5EF4-FFF2-40B4-BE49-F238E27FC236}">
                <a16:creationId xmlns:a16="http://schemas.microsoft.com/office/drawing/2014/main" id="{1792B259-CBFB-6F64-5BB4-FA71B4E161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965" y="2291687"/>
            <a:ext cx="5470792" cy="388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39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0FF305-0A3F-42A8-8FCC-2C4B4607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2" name="Inhaltsplatzhalter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91705F5-D6D2-4FBD-9366-0999B319D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CFA35B08-5095-4975-AE4C-AD056F933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CD08EF5-0098-40AC-8BFF-1C94145ED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68D83F7-79F6-4743-A23A-52B4D1DA1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0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7A9FC4D3-3516-4C22-B656-6FC523841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9966520-1DE6-4FA4-AE75-46DD7BAF0C37}"/>
              </a:ext>
            </a:extLst>
          </p:cNvPr>
          <p:cNvSpPr txBox="1"/>
          <p:nvPr/>
        </p:nvSpPr>
        <p:spPr>
          <a:xfrm>
            <a:off x="2342606" y="1209327"/>
            <a:ext cx="72609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de-DE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Weltkindertag vom 21.09.2025</a:t>
            </a:r>
          </a:p>
        </p:txBody>
      </p:sp>
      <p:pic>
        <p:nvPicPr>
          <p:cNvPr id="17" name="Grafik 16" descr="Ein Bild, das Theater, Im Haus, Boden enthält.&#10;&#10;KI-generierte Inhalte können fehlerhaft sein.">
            <a:extLst>
              <a:ext uri="{FF2B5EF4-FFF2-40B4-BE49-F238E27FC236}">
                <a16:creationId xmlns:a16="http://schemas.microsoft.com/office/drawing/2014/main" id="{C5493806-EC33-8877-9FBC-D813E68A3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31" y="2292894"/>
            <a:ext cx="4999917" cy="3962898"/>
          </a:xfrm>
          <a:prstGeom prst="rect">
            <a:avLst/>
          </a:prstGeom>
        </p:spPr>
      </p:pic>
      <p:pic>
        <p:nvPicPr>
          <p:cNvPr id="15" name="Grafik 14" descr="Ein Bild, das Kleidung, draußen, Person, Frau enthält.&#10;&#10;KI-generierte Inhalte können fehlerhaft sein.">
            <a:extLst>
              <a:ext uri="{FF2B5EF4-FFF2-40B4-BE49-F238E27FC236}">
                <a16:creationId xmlns:a16="http://schemas.microsoft.com/office/drawing/2014/main" id="{B76ED823-275B-EB44-BC9B-DC79C7B1C5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13" y="2569335"/>
            <a:ext cx="6244947" cy="342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51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0FF305-0A3F-42A8-8FCC-2C4B4607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2" name="Inhaltsplatzhalter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91705F5-D6D2-4FBD-9366-0999B319D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"/>
            <a:ext cx="12192000" cy="6857999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CFA35B08-5095-4975-AE4C-AD056F933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CD08EF5-0098-40AC-8BFF-1C94145ED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68D83F7-79F6-4743-A23A-52B4D1DA1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0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7A9FC4D3-3516-4C22-B656-6FC523841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9966520-1DE6-4FA4-AE75-46DD7BAF0C37}"/>
              </a:ext>
            </a:extLst>
          </p:cNvPr>
          <p:cNvSpPr txBox="1"/>
          <p:nvPr/>
        </p:nvSpPr>
        <p:spPr>
          <a:xfrm>
            <a:off x="2342606" y="1209327"/>
            <a:ext cx="72609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de-DE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Spielplatzcheck am Richtsberg vom 24.09.2025</a:t>
            </a:r>
          </a:p>
        </p:txBody>
      </p:sp>
      <p:pic>
        <p:nvPicPr>
          <p:cNvPr id="6" name="Grafik 5" descr="Ein Bild, das draußen, Gelände, Kleidung, Schuhwerk enthält.&#10;&#10;KI-generierte Inhalte können fehlerhaft sein.">
            <a:extLst>
              <a:ext uri="{FF2B5EF4-FFF2-40B4-BE49-F238E27FC236}">
                <a16:creationId xmlns:a16="http://schemas.microsoft.com/office/drawing/2014/main" id="{43BE2123-9DCB-3041-8400-D32568309C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9429" y="2544985"/>
            <a:ext cx="4709160" cy="3531870"/>
          </a:xfrm>
          <a:prstGeom prst="rect">
            <a:avLst/>
          </a:prstGeom>
        </p:spPr>
      </p:pic>
      <p:pic>
        <p:nvPicPr>
          <p:cNvPr id="15" name="Grafik 14" descr="Ein Bild, das draußen, Statue, Spielplatz, Baum enthält.&#10;&#10;KI-generierte Inhalte können fehlerhaft sein.">
            <a:extLst>
              <a:ext uri="{FF2B5EF4-FFF2-40B4-BE49-F238E27FC236}">
                <a16:creationId xmlns:a16="http://schemas.microsoft.com/office/drawing/2014/main" id="{CF3F84D2-3C6E-1D96-FED1-C92D55AD33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2370" y="2535841"/>
            <a:ext cx="4636008" cy="3477006"/>
          </a:xfrm>
          <a:prstGeom prst="rect">
            <a:avLst/>
          </a:prstGeom>
        </p:spPr>
      </p:pic>
      <p:pic>
        <p:nvPicPr>
          <p:cNvPr id="17" name="Grafik 16" descr="Ein Bild, das draußen, Baum, Pflanze, Himmel enthält.&#10;&#10;KI-generierte Inhalte können fehlerhaft sein.">
            <a:extLst>
              <a:ext uri="{FF2B5EF4-FFF2-40B4-BE49-F238E27FC236}">
                <a16:creationId xmlns:a16="http://schemas.microsoft.com/office/drawing/2014/main" id="{A6C0F4DD-42A5-628A-C3A8-8228A63988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27316" y="2606357"/>
            <a:ext cx="4404361" cy="330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26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D5C537-5570-4E34-840C-84BD32587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9C671E-498F-4B4E-A55A-4351A1CD0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23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3DAC121-B9D6-4191-AE49-84A97A412C53}"/>
              </a:ext>
            </a:extLst>
          </p:cNvPr>
          <p:cNvSpPr txBox="1"/>
          <p:nvPr/>
        </p:nvSpPr>
        <p:spPr>
          <a:xfrm>
            <a:off x="1514195" y="635987"/>
            <a:ext cx="9366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DE" sz="2400" b="0" i="0" u="none" strike="noStrike" baseline="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de-DE" sz="24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9B8E600-DFEA-4B23-9131-DD4D6C3C3B6D}"/>
              </a:ext>
            </a:extLst>
          </p:cNvPr>
          <p:cNvSpPr/>
          <p:nvPr/>
        </p:nvSpPr>
        <p:spPr>
          <a:xfrm>
            <a:off x="436699" y="2107178"/>
            <a:ext cx="115214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de-DE" sz="1400" kern="100" dirty="0">
              <a:solidFill>
                <a:schemeClr val="bg1"/>
              </a:solidFill>
              <a:latin typeface="Arial" panose="020B0604020202020204" pitchFamily="34" charset="0"/>
              <a:ea typeface="Aptos"/>
              <a:cs typeface="Arial" panose="020B0604020202020204" pitchFamily="34" charset="0"/>
            </a:endParaRPr>
          </a:p>
        </p:txBody>
      </p:sp>
      <p:sp>
        <p:nvSpPr>
          <p:cNvPr id="6" name="AutoShape 2" descr="Logo DZPG">
            <a:extLst>
              <a:ext uri="{FF2B5EF4-FFF2-40B4-BE49-F238E27FC236}">
                <a16:creationId xmlns:a16="http://schemas.microsoft.com/office/drawing/2014/main" id="{6B1D9C02-4677-4A17-BE14-9815AD86E6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7A00E01-48B1-E17C-C46E-45BF435DAD36}"/>
              </a:ext>
            </a:extLst>
          </p:cNvPr>
          <p:cNvSpPr txBox="1"/>
          <p:nvPr/>
        </p:nvSpPr>
        <p:spPr>
          <a:xfrm>
            <a:off x="2339758" y="1110978"/>
            <a:ext cx="7715324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Philip Kaufmann (Fachdienst 69 – Klimaschutz) stellt uns seinen Job als Klimaschutzmanager und das Portal „Marburg in Zahlen“ vor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AFD9771-CAEC-0602-0EF4-97DF09DC8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094" y="2597552"/>
            <a:ext cx="9925812" cy="345245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173662C-7820-D2A4-48BD-F94378905035}"/>
              </a:ext>
            </a:extLst>
          </p:cNvPr>
          <p:cNvSpPr txBox="1"/>
          <p:nvPr/>
        </p:nvSpPr>
        <p:spPr>
          <a:xfrm>
            <a:off x="436699" y="6316438"/>
            <a:ext cx="7715324" cy="274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Quelle: https://marburginzahlen.marburg.de/</a:t>
            </a:r>
          </a:p>
        </p:txBody>
      </p:sp>
    </p:spTree>
    <p:extLst>
      <p:ext uri="{BB962C8B-B14F-4D97-AF65-F5344CB8AC3E}">
        <p14:creationId xmlns:p14="http://schemas.microsoft.com/office/powerpoint/2010/main" val="1897022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0FF305-0A3F-42A8-8FCC-2C4B4607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2" name="Inhaltsplatzhalter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91705F5-D6D2-4FBD-9366-0999B319D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CFA35B08-5095-4975-AE4C-AD056F933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CD08EF5-0098-40AC-8BFF-1C94145ED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68D83F7-79F6-4743-A23A-52B4D1DA1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0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7A9FC4D3-3516-4C22-B656-6FC523841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9966520-1DE6-4FA4-AE75-46DD7BAF0C37}"/>
              </a:ext>
            </a:extLst>
          </p:cNvPr>
          <p:cNvSpPr txBox="1"/>
          <p:nvPr/>
        </p:nvSpPr>
        <p:spPr>
          <a:xfrm>
            <a:off x="2342606" y="1209327"/>
            <a:ext cx="72609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de-DE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KiJuPa-Vorstandssitzung vom 25.09.2025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5413506-0FDF-74C1-04AF-F781BB6D1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180" y="1794104"/>
            <a:ext cx="6437152" cy="482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91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0FF305-0A3F-42A8-8FCC-2C4B4607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2" name="Inhaltsplatzhalter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91705F5-D6D2-4FBD-9366-0999B319D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CFA35B08-5095-4975-AE4C-AD056F933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CD08EF5-0098-40AC-8BFF-1C94145ED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68D83F7-79F6-4743-A23A-52B4D1DA1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0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7A9FC4D3-3516-4C22-B656-6FC523841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9966520-1DE6-4FA4-AE75-46DD7BAF0C37}"/>
              </a:ext>
            </a:extLst>
          </p:cNvPr>
          <p:cNvSpPr txBox="1"/>
          <p:nvPr/>
        </p:nvSpPr>
        <p:spPr>
          <a:xfrm>
            <a:off x="2142642" y="1224892"/>
            <a:ext cx="79067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de-DE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KiJuPa </a:t>
            </a:r>
            <a:r>
              <a:rPr lang="de-DE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</a:t>
            </a:r>
            <a:r>
              <a:rPr lang="de-DE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Schloss vom 30.09.2025</a:t>
            </a:r>
          </a:p>
        </p:txBody>
      </p:sp>
      <p:pic>
        <p:nvPicPr>
          <p:cNvPr id="6" name="Grafik 5" descr="Ein Bild, das Kleidung, draußen, Person, Baum enthält.&#10;&#10;KI-generierte Inhalte können fehlerhaft sein.">
            <a:extLst>
              <a:ext uri="{FF2B5EF4-FFF2-40B4-BE49-F238E27FC236}">
                <a16:creationId xmlns:a16="http://schemas.microsoft.com/office/drawing/2014/main" id="{26D1584C-5637-D9C7-4C6E-A28FAB07F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70" y="1799087"/>
            <a:ext cx="3118556" cy="2171439"/>
          </a:xfrm>
          <a:prstGeom prst="rect">
            <a:avLst/>
          </a:prstGeom>
        </p:spPr>
      </p:pic>
      <p:pic>
        <p:nvPicPr>
          <p:cNvPr id="16" name="Grafik 15" descr="Ein Bild, das Kleidung, Schuhwerk, Person, Gebäude enthält.&#10;&#10;KI-generierte Inhalte können fehlerhaft sein.">
            <a:extLst>
              <a:ext uri="{FF2B5EF4-FFF2-40B4-BE49-F238E27FC236}">
                <a16:creationId xmlns:a16="http://schemas.microsoft.com/office/drawing/2014/main" id="{18DB0379-9561-F219-2D01-E9372EE2D4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012" y="4132620"/>
            <a:ext cx="3616245" cy="2621778"/>
          </a:xfrm>
          <a:prstGeom prst="rect">
            <a:avLst/>
          </a:prstGeom>
        </p:spPr>
      </p:pic>
      <p:pic>
        <p:nvPicPr>
          <p:cNvPr id="18" name="Grafik 17" descr="Ein Bild, das Kleidung, Schuhwerk, Mann, Person enthält.&#10;&#10;KI-generierte Inhalte können fehlerhaft sein.">
            <a:extLst>
              <a:ext uri="{FF2B5EF4-FFF2-40B4-BE49-F238E27FC236}">
                <a16:creationId xmlns:a16="http://schemas.microsoft.com/office/drawing/2014/main" id="{C393DC9C-E207-714C-FE62-1398639593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327" y="2120940"/>
            <a:ext cx="3187989" cy="4023360"/>
          </a:xfrm>
          <a:prstGeom prst="rect">
            <a:avLst/>
          </a:prstGeom>
        </p:spPr>
      </p:pic>
      <p:pic>
        <p:nvPicPr>
          <p:cNvPr id="20" name="Grafik 19" descr="Ein Bild, das draußen, Wolke, Himmel, Gebäude enthält.&#10;&#10;KI-generierte Inhalte können fehlerhaft sein.">
            <a:extLst>
              <a:ext uri="{FF2B5EF4-FFF2-40B4-BE49-F238E27FC236}">
                <a16:creationId xmlns:a16="http://schemas.microsoft.com/office/drawing/2014/main" id="{A0B13461-A7B5-2373-4E07-E9DDFA7F33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327" y="1799087"/>
            <a:ext cx="3185616" cy="222993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1CCA652-9C62-A5C5-7E5F-498D31D68D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863" y="4250964"/>
            <a:ext cx="3343879" cy="238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51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0FF305-0A3F-42A8-8FCC-2C4B4607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2" name="Inhaltsplatzhalter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91705F5-D6D2-4FBD-9366-0999B319D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CFA35B08-5095-4975-AE4C-AD056F933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CD08EF5-0098-40AC-8BFF-1C94145ED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68D83F7-79F6-4743-A23A-52B4D1DA1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0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7A9FC4D3-3516-4C22-B656-6FC523841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9966520-1DE6-4FA4-AE75-46DD7BAF0C37}"/>
              </a:ext>
            </a:extLst>
          </p:cNvPr>
          <p:cNvSpPr txBox="1"/>
          <p:nvPr/>
        </p:nvSpPr>
        <p:spPr>
          <a:xfrm>
            <a:off x="2142642" y="1224892"/>
            <a:ext cx="79067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de-DE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Tagesausflug nach Bonn vom 25.10.2025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C3FCF02-42C7-6023-3D76-4621F4CA6A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16729" y="2384922"/>
            <a:ext cx="4847578" cy="3635684"/>
          </a:xfrm>
          <a:prstGeom prst="rect">
            <a:avLst/>
          </a:prstGeom>
        </p:spPr>
      </p:pic>
      <p:pic>
        <p:nvPicPr>
          <p:cNvPr id="7" name="Grafik 6" descr="Ein Bild, das draußen, Himmel, Wolke, Menschen enthält.&#10;&#10;KI-generierte Inhalte können fehlerhaft sein.">
            <a:extLst>
              <a:ext uri="{FF2B5EF4-FFF2-40B4-BE49-F238E27FC236}">
                <a16:creationId xmlns:a16="http://schemas.microsoft.com/office/drawing/2014/main" id="{81739DC6-6840-90F9-62A7-9583CD2EB4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121" y="2368826"/>
            <a:ext cx="4621471" cy="346610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B33B505-7F44-2E79-DC1E-9E51B7D910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4810" y="1899202"/>
            <a:ext cx="3492628" cy="466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78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0FF305-0A3F-42A8-8FCC-2C4B4607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2" name="Inhaltsplatzhalter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91705F5-D6D2-4FBD-9366-0999B319D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CFA35B08-5095-4975-AE4C-AD056F933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CD08EF5-0098-40AC-8BFF-1C94145ED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68D83F7-79F6-4743-A23A-52B4D1DA1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0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7A9FC4D3-3516-4C22-B656-6FC523841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9966520-1DE6-4FA4-AE75-46DD7BAF0C37}"/>
              </a:ext>
            </a:extLst>
          </p:cNvPr>
          <p:cNvSpPr txBox="1"/>
          <p:nvPr/>
        </p:nvSpPr>
        <p:spPr>
          <a:xfrm>
            <a:off x="2142642" y="1088168"/>
            <a:ext cx="79067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de-DE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Tagesausflug nach Bonn vom 25.10.2025</a:t>
            </a:r>
          </a:p>
        </p:txBody>
      </p:sp>
      <p:pic>
        <p:nvPicPr>
          <p:cNvPr id="6" name="Grafik 5" descr="Ein Bild, das Kleidung, Person, draußen, Himmel enthält.&#10;&#10;KI-generierte Inhalte können fehlerhaft sein.">
            <a:extLst>
              <a:ext uri="{FF2B5EF4-FFF2-40B4-BE49-F238E27FC236}">
                <a16:creationId xmlns:a16="http://schemas.microsoft.com/office/drawing/2014/main" id="{5E28A16B-009B-3F9E-5430-7A222589FB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552" y="2055812"/>
            <a:ext cx="3360877" cy="4378477"/>
          </a:xfrm>
          <a:prstGeom prst="rect">
            <a:avLst/>
          </a:prstGeom>
        </p:spPr>
      </p:pic>
      <p:pic>
        <p:nvPicPr>
          <p:cNvPr id="15" name="Grafik 14" descr="Ein Bild, das Kleidung, Person, Jacke, draußen enthält.&#10;&#10;KI-generierte Inhalte können fehlerhaft sein.">
            <a:extLst>
              <a:ext uri="{FF2B5EF4-FFF2-40B4-BE49-F238E27FC236}">
                <a16:creationId xmlns:a16="http://schemas.microsoft.com/office/drawing/2014/main" id="{2FCECA2E-6253-288F-9646-B8DFFA57D1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993" y="2211321"/>
            <a:ext cx="4193959" cy="2955188"/>
          </a:xfrm>
          <a:prstGeom prst="rect">
            <a:avLst/>
          </a:prstGeom>
        </p:spPr>
      </p:pic>
      <p:pic>
        <p:nvPicPr>
          <p:cNvPr id="18" name="Grafik 17" descr="Ein Bild, das draußen, Himmel, Kleidung, Baum enthält.&#10;&#10;KI-generierte Inhalte können fehlerhaft sein.">
            <a:extLst>
              <a:ext uri="{FF2B5EF4-FFF2-40B4-BE49-F238E27FC236}">
                <a16:creationId xmlns:a16="http://schemas.microsoft.com/office/drawing/2014/main" id="{5A081745-40C5-A98A-25C3-ECE43E23B3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7" y="3235516"/>
            <a:ext cx="4200479" cy="30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461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0FF305-0A3F-42A8-8FCC-2C4B4607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2" name="Inhaltsplatzhalter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91705F5-D6D2-4FBD-9366-0999B319D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CFA35B08-5095-4975-AE4C-AD056F933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CD08EF5-0098-40AC-8BFF-1C94145ED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68D83F7-79F6-4743-A23A-52B4D1DA1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0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7A9FC4D3-3516-4C22-B656-6FC523841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9966520-1DE6-4FA4-AE75-46DD7BAF0C37}"/>
              </a:ext>
            </a:extLst>
          </p:cNvPr>
          <p:cNvSpPr txBox="1"/>
          <p:nvPr/>
        </p:nvSpPr>
        <p:spPr>
          <a:xfrm>
            <a:off x="2142640" y="1081693"/>
            <a:ext cx="79067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de-DE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Tagesausflug nach Bonn vom 25.10.2025</a:t>
            </a:r>
          </a:p>
        </p:txBody>
      </p:sp>
      <p:pic>
        <p:nvPicPr>
          <p:cNvPr id="16" name="Grafik 15" descr="Ein Bild, das Text, Buch, Sammlung, Kunst enthält.&#10;&#10;KI-generierte Inhalte können fehlerhaft sein.">
            <a:extLst>
              <a:ext uri="{FF2B5EF4-FFF2-40B4-BE49-F238E27FC236}">
                <a16:creationId xmlns:a16="http://schemas.microsoft.com/office/drawing/2014/main" id="{4B89B03E-AA06-1CE5-A86F-FEE9499AA8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8284" y="2277918"/>
            <a:ext cx="4965192" cy="3723894"/>
          </a:xfrm>
          <a:prstGeom prst="rect">
            <a:avLst/>
          </a:prstGeom>
        </p:spPr>
      </p:pic>
      <p:pic>
        <p:nvPicPr>
          <p:cNvPr id="18" name="Grafik 17" descr="Ein Bild, das Person, Kleidung, draußen, Baum enthält.&#10;&#10;KI-generierte Inhalte können fehlerhaft sein.">
            <a:extLst>
              <a:ext uri="{FF2B5EF4-FFF2-40B4-BE49-F238E27FC236}">
                <a16:creationId xmlns:a16="http://schemas.microsoft.com/office/drawing/2014/main" id="{BD954E7C-F4CE-51A3-0267-A604A0FC9B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729" y="2055812"/>
            <a:ext cx="4342537" cy="3148339"/>
          </a:xfrm>
          <a:prstGeom prst="rect">
            <a:avLst/>
          </a:prstGeom>
        </p:spPr>
      </p:pic>
      <p:pic>
        <p:nvPicPr>
          <p:cNvPr id="20" name="Grafik 19" descr="Ein Bild, das Kleidung, Mädchen, Person, Menschliches Gesicht enthält.&#10;&#10;KI-generierte Inhalte können fehlerhaft sein.">
            <a:extLst>
              <a:ext uri="{FF2B5EF4-FFF2-40B4-BE49-F238E27FC236}">
                <a16:creationId xmlns:a16="http://schemas.microsoft.com/office/drawing/2014/main" id="{244CD993-5A52-0811-1A7C-22AC6652A3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634" y="3289650"/>
            <a:ext cx="4150483" cy="302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06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0FF305-0A3F-42A8-8FCC-2C4B4607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2" name="Inhaltsplatzhalter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91705F5-D6D2-4FBD-9366-0999B319D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CFA35B08-5095-4975-AE4C-AD056F933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CD08EF5-0098-40AC-8BFF-1C94145ED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68D83F7-79F6-4743-A23A-52B4D1DA1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0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7A9FC4D3-3516-4C22-B656-6FC523841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9966520-1DE6-4FA4-AE75-46DD7BAF0C37}"/>
              </a:ext>
            </a:extLst>
          </p:cNvPr>
          <p:cNvSpPr txBox="1"/>
          <p:nvPr/>
        </p:nvSpPr>
        <p:spPr>
          <a:xfrm>
            <a:off x="2142640" y="1081693"/>
            <a:ext cx="79067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de-DE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Tagesausflug nach Bonn vom 25.10.2025</a:t>
            </a:r>
          </a:p>
        </p:txBody>
      </p:sp>
      <p:pic>
        <p:nvPicPr>
          <p:cNvPr id="5" name="Grafik 4" descr="Ein Bild, das Kleinkind, Mädchen, Person, Im Haus enthält.&#10;&#10;KI-generierte Inhalte können fehlerhaft sein.">
            <a:extLst>
              <a:ext uri="{FF2B5EF4-FFF2-40B4-BE49-F238E27FC236}">
                <a16:creationId xmlns:a16="http://schemas.microsoft.com/office/drawing/2014/main" id="{DCEF782A-D9CE-8749-0139-3FA09CDB01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5" y="1690688"/>
            <a:ext cx="3660466" cy="4725699"/>
          </a:xfrm>
          <a:prstGeom prst="rect">
            <a:avLst/>
          </a:prstGeom>
        </p:spPr>
      </p:pic>
      <p:pic>
        <p:nvPicPr>
          <p:cNvPr id="7" name="Grafik 6" descr="Ein Bild, das Kleidung, Person, Wüste, Düne enthält.&#10;&#10;KI-generierte Inhalte können fehlerhaft sein.">
            <a:extLst>
              <a:ext uri="{FF2B5EF4-FFF2-40B4-BE49-F238E27FC236}">
                <a16:creationId xmlns:a16="http://schemas.microsoft.com/office/drawing/2014/main" id="{7601CA02-FCE1-62D6-5452-90FC0C4773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471" y="2407256"/>
            <a:ext cx="4439614" cy="3157059"/>
          </a:xfrm>
          <a:prstGeom prst="rect">
            <a:avLst/>
          </a:prstGeom>
        </p:spPr>
      </p:pic>
      <p:pic>
        <p:nvPicPr>
          <p:cNvPr id="15" name="Grafik 14" descr="Ein Bild, das Person, Kleidung, Menschliches Gesicht, draußen enthält.&#10;&#10;KI-generierte Inhalte können fehlerhaft sein.">
            <a:extLst>
              <a:ext uri="{FF2B5EF4-FFF2-40B4-BE49-F238E27FC236}">
                <a16:creationId xmlns:a16="http://schemas.microsoft.com/office/drawing/2014/main" id="{CF5B9541-19D7-9535-647C-AC76CA969E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672" y="1722955"/>
            <a:ext cx="3739466" cy="480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17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0FF305-0A3F-42A8-8FCC-2C4B4607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2" name="Inhaltsplatzhalter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91705F5-D6D2-4FBD-9366-0999B319D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"/>
            <a:ext cx="12192000" cy="6857999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CFA35B08-5095-4975-AE4C-AD056F933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CD08EF5-0098-40AC-8BFF-1C94145ED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68D83F7-79F6-4743-A23A-52B4D1DA1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0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7A9FC4D3-3516-4C22-B656-6FC523841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9966520-1DE6-4FA4-AE75-46DD7BAF0C37}"/>
              </a:ext>
            </a:extLst>
          </p:cNvPr>
          <p:cNvSpPr txBox="1"/>
          <p:nvPr/>
        </p:nvSpPr>
        <p:spPr>
          <a:xfrm>
            <a:off x="2060346" y="1290578"/>
            <a:ext cx="79067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de-DE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KiJuPa</a:t>
            </a:r>
            <a:r>
              <a:rPr lang="de-DE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-Treff: Rätsel, Quiz und Spiele rund um die Kinder- und Jugendrechte vom 04.11.2025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9DD85B9-A5CE-D84E-8176-A9ED6E2E3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65" y="2252564"/>
            <a:ext cx="3263502" cy="4351336"/>
          </a:xfrm>
          <a:prstGeom prst="rect">
            <a:avLst/>
          </a:prstGeom>
        </p:spPr>
      </p:pic>
      <p:pic>
        <p:nvPicPr>
          <p:cNvPr id="7" name="Grafik 6" descr="Ein Bild, das Kleidung, Text, Person, Schuhwerk enthält.&#10;&#10;KI-generierte Inhalte können fehlerhaft sein.">
            <a:extLst>
              <a:ext uri="{FF2B5EF4-FFF2-40B4-BE49-F238E27FC236}">
                <a16:creationId xmlns:a16="http://schemas.microsoft.com/office/drawing/2014/main" id="{7079BF70-F8D8-8F8A-2DD0-5113E731EC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442" y="2281491"/>
            <a:ext cx="3263503" cy="4351337"/>
          </a:xfrm>
          <a:prstGeom prst="rect">
            <a:avLst/>
          </a:prstGeom>
        </p:spPr>
      </p:pic>
      <p:pic>
        <p:nvPicPr>
          <p:cNvPr id="17" name="Grafik 16" descr="Ein Bild, das Schuhwerk, Kleidung, Text, Person enthält.&#10;&#10;KI-generierte Inhalte können fehlerhaft sein.">
            <a:extLst>
              <a:ext uri="{FF2B5EF4-FFF2-40B4-BE49-F238E27FC236}">
                <a16:creationId xmlns:a16="http://schemas.microsoft.com/office/drawing/2014/main" id="{8D3F6E81-99D9-B5FA-F13A-F970196F41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605" y="1928217"/>
            <a:ext cx="3508713" cy="2631535"/>
          </a:xfrm>
          <a:prstGeom prst="rect">
            <a:avLst/>
          </a:prstGeom>
        </p:spPr>
      </p:pic>
      <p:pic>
        <p:nvPicPr>
          <p:cNvPr id="15" name="Grafik 14" descr="Ein Bild, das Text, Computer, computer, Multimedia enthält.&#10;&#10;KI-generierte Inhalte können fehlerhaft sein.">
            <a:extLst>
              <a:ext uri="{FF2B5EF4-FFF2-40B4-BE49-F238E27FC236}">
                <a16:creationId xmlns:a16="http://schemas.microsoft.com/office/drawing/2014/main" id="{93FB73BA-8BC0-5A34-9574-36AA29AC6D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091" y="4251976"/>
            <a:ext cx="3254011" cy="238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737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0FF305-0A3F-42A8-8FCC-2C4B4607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2" name="Inhaltsplatzhalter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91705F5-D6D2-4FBD-9366-0999B319D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CFA35B08-5095-4975-AE4C-AD056F933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CD08EF5-0098-40AC-8BFF-1C94145ED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68D83F7-79F6-4743-A23A-52B4D1DA1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0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7A9FC4D3-3516-4C22-B656-6FC523841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9966520-1DE6-4FA4-AE75-46DD7BAF0C37}"/>
              </a:ext>
            </a:extLst>
          </p:cNvPr>
          <p:cNvSpPr txBox="1"/>
          <p:nvPr/>
        </p:nvSpPr>
        <p:spPr>
          <a:xfrm>
            <a:off x="2060346" y="1290578"/>
            <a:ext cx="79067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de-DE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KiJuPa-Treff: Wahlvideo vom 29.10.2025 und am 06.11.2025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A478571-A61C-2C4F-D7B7-46043D4B9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" y="2496852"/>
            <a:ext cx="2736493" cy="36486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8231876-0CFA-2E43-A5F2-DF3D75A64F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854" y="2277713"/>
            <a:ext cx="2994946" cy="3993261"/>
          </a:xfrm>
          <a:prstGeom prst="rect">
            <a:avLst/>
          </a:prstGeom>
        </p:spPr>
      </p:pic>
      <p:pic>
        <p:nvPicPr>
          <p:cNvPr id="15" name="Grafik 14" descr="Ein Bild, das Im Haus, Wand, Tisch, Bürogebäude enthält.&#10;&#10;KI-generierte Inhalte können fehlerhaft sein.">
            <a:extLst>
              <a:ext uri="{FF2B5EF4-FFF2-40B4-BE49-F238E27FC236}">
                <a16:creationId xmlns:a16="http://schemas.microsoft.com/office/drawing/2014/main" id="{167C060B-792D-CD10-F6DC-B2FC0220E3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786" y="2361755"/>
            <a:ext cx="2962609" cy="395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276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0FF305-0A3F-42A8-8FCC-2C4B4607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0E3941-540A-42D7-99A2-3E8491DA1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91705F5-D6D2-4FBD-9366-0999B319D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52"/>
            <a:ext cx="12192000" cy="685799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41931" y="1182803"/>
            <a:ext cx="10823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36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Rund um andere Beteiligungsprojekte</a:t>
            </a:r>
          </a:p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56566CC-92FE-40E7-95DD-803D4BF0ED1D}"/>
              </a:ext>
            </a:extLst>
          </p:cNvPr>
          <p:cNvSpPr txBox="1"/>
          <p:nvPr/>
        </p:nvSpPr>
        <p:spPr>
          <a:xfrm>
            <a:off x="1204512" y="2231625"/>
            <a:ext cx="9698007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3">
              <a:lnSpc>
                <a:spcPct val="150000"/>
              </a:lnSpc>
            </a:pPr>
            <a:r>
              <a:rPr lang="de-DE" sz="2400" b="1" dirty="0">
                <a:solidFill>
                  <a:schemeClr val="bg1"/>
                </a:solidFill>
              </a:rPr>
              <a:t>o KJP</a:t>
            </a:r>
          </a:p>
          <a:p>
            <a:pPr lvl="3">
              <a:lnSpc>
                <a:spcPct val="150000"/>
              </a:lnSpc>
            </a:pPr>
            <a:r>
              <a:rPr lang="de-DE" sz="2400" b="1" dirty="0">
                <a:solidFill>
                  <a:schemeClr val="bg1"/>
                </a:solidFill>
              </a:rPr>
              <a:t>o HUSKJ</a:t>
            </a:r>
          </a:p>
          <a:p>
            <a:pPr marL="1714500" lvl="3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2400" b="1" i="0" u="none" strike="noStrike" baseline="0" dirty="0">
                <a:solidFill>
                  <a:schemeClr val="bg1"/>
                </a:solidFill>
              </a:rPr>
              <a:t>Starke Kinder und Jugendparlamente</a:t>
            </a:r>
            <a:endParaRPr lang="de-DE" sz="2400" b="1" i="0" u="none" strike="noStrike" baseline="0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4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CFA35B08-5095-4975-AE4C-AD056F933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CD08EF5-0098-40AC-8BFF-1C94145ED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68D83F7-79F6-4743-A23A-52B4D1DA1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0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7A9FC4D3-3516-4C22-B656-6FC523841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3E914C0-2E0E-4AC4-92DA-134B0F8C1E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347" y="4391951"/>
            <a:ext cx="2841172" cy="198882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7B18E5C-E60D-43F0-8601-87B8205CB6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391951"/>
            <a:ext cx="3818467" cy="214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458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4B4B77-EC5C-4ADA-B6F6-7157E67D9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278" y="1825625"/>
            <a:ext cx="3051444" cy="4351338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E9C8146-540D-4B56-84F3-EC846EAD4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681D481-7FBC-474F-A2AF-415DF73617B8}"/>
              </a:ext>
            </a:extLst>
          </p:cNvPr>
          <p:cNvSpPr txBox="1"/>
          <p:nvPr/>
        </p:nvSpPr>
        <p:spPr>
          <a:xfrm>
            <a:off x="2010175" y="1347800"/>
            <a:ext cx="83323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Rund um Termine, Gremien, Projekte und Ausschüsse</a:t>
            </a:r>
          </a:p>
          <a:p>
            <a:pPr algn="ctr"/>
            <a:endParaRPr lang="de-DE" sz="2800" b="1" dirty="0">
              <a:solidFill>
                <a:schemeClr val="bg1"/>
              </a:solidFill>
            </a:endParaRPr>
          </a:p>
          <a:p>
            <a:pPr algn="ctr"/>
            <a:endParaRPr lang="de-DE" sz="2800" b="1" dirty="0">
              <a:solidFill>
                <a:schemeClr val="bg1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237" y="2494590"/>
            <a:ext cx="2230469" cy="318063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159" y="2494590"/>
            <a:ext cx="1948138" cy="318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09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D5C537-5570-4E34-840C-84BD32587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9C671E-498F-4B4E-A55A-4351A1CD0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"/>
            <a:ext cx="12192000" cy="685723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3DAC121-B9D6-4191-AE49-84A97A412C53}"/>
              </a:ext>
            </a:extLst>
          </p:cNvPr>
          <p:cNvSpPr txBox="1"/>
          <p:nvPr/>
        </p:nvSpPr>
        <p:spPr>
          <a:xfrm>
            <a:off x="1514195" y="635987"/>
            <a:ext cx="9366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DE" sz="2400" b="0" i="0" u="none" strike="noStrike" baseline="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de-DE" sz="24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9B8E600-DFEA-4B23-9131-DD4D6C3C3B6D}"/>
              </a:ext>
            </a:extLst>
          </p:cNvPr>
          <p:cNvSpPr/>
          <p:nvPr/>
        </p:nvSpPr>
        <p:spPr>
          <a:xfrm>
            <a:off x="436699" y="2107178"/>
            <a:ext cx="115214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de-DE" sz="1400" kern="100" dirty="0">
              <a:solidFill>
                <a:schemeClr val="bg1"/>
              </a:solidFill>
              <a:latin typeface="Arial" panose="020B0604020202020204" pitchFamily="34" charset="0"/>
              <a:ea typeface="Aptos"/>
              <a:cs typeface="Arial" panose="020B0604020202020204" pitchFamily="34" charset="0"/>
            </a:endParaRPr>
          </a:p>
        </p:txBody>
      </p:sp>
      <p:sp>
        <p:nvSpPr>
          <p:cNvPr id="6" name="AutoShape 2" descr="Logo DZPG">
            <a:extLst>
              <a:ext uri="{FF2B5EF4-FFF2-40B4-BE49-F238E27FC236}">
                <a16:creationId xmlns:a16="http://schemas.microsoft.com/office/drawing/2014/main" id="{6B1D9C02-4677-4A17-BE14-9815AD86E6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7A00E01-48B1-E17C-C46E-45BF435DAD36}"/>
              </a:ext>
            </a:extLst>
          </p:cNvPr>
          <p:cNvSpPr txBox="1"/>
          <p:nvPr/>
        </p:nvSpPr>
        <p:spPr>
          <a:xfrm>
            <a:off x="838200" y="1008336"/>
            <a:ext cx="10312759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Sebastian Mech (Uni Gießen) stellt uns sein Forschungsprojekt zu Kinder- und Jugendparlamenten vor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B24EE7E-4450-D079-7DD8-EA9580C8332D}"/>
              </a:ext>
            </a:extLst>
          </p:cNvPr>
          <p:cNvSpPr txBox="1"/>
          <p:nvPr/>
        </p:nvSpPr>
        <p:spPr>
          <a:xfrm>
            <a:off x="383627" y="2552790"/>
            <a:ext cx="6607751" cy="3780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Erwachsene reden viel zu oft über Kinder und Jugendliche anstatt mit ihnen. Das ist auch in der Wissenschaft so. Sebastian ist Politikwissenschaftler an der Uni Gießen und forscht zu Kinder- und Jugendparlamenten. Weil ihr dafür die Expert*innen seid, möchte Sebastian gemeinsam mit Euch zu </a:t>
            </a: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KiJuPa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ganz Deutschland forschen: Gemeinsam denken wir uns Fragen für </a:t>
            </a: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KiJuPaler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*innen in ganz Deutschland aus und entwickeln aus den Antworten Lösungsvorschläge und Tipps für andere </a:t>
            </a: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KiJuPas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55046B9-CB9B-949D-EFD6-04EE4CD32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9728" y="2851635"/>
            <a:ext cx="4816992" cy="282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878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4B4B77-EC5C-4ADA-B6F6-7157E67D9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278" y="1825625"/>
            <a:ext cx="3051444" cy="4351338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E9C8146-540D-4B56-84F3-EC846EAD4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681D481-7FBC-474F-A2AF-415DF73617B8}"/>
              </a:ext>
            </a:extLst>
          </p:cNvPr>
          <p:cNvSpPr txBox="1"/>
          <p:nvPr/>
        </p:nvSpPr>
        <p:spPr>
          <a:xfrm>
            <a:off x="7444466" y="1246694"/>
            <a:ext cx="3631673" cy="4992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3600" b="1" dirty="0">
                <a:solidFill>
                  <a:schemeClr val="bg1"/>
                </a:solidFill>
              </a:rPr>
              <a:t>Ausblick auf die Wahl 2026 mit unserem neuen Wahlplakat und Beitrag auf der Homepage!</a:t>
            </a:r>
          </a:p>
        </p:txBody>
      </p:sp>
      <p:sp>
        <p:nvSpPr>
          <p:cNvPr id="3" name="Inhaltsplatzhalter 3">
            <a:extLst>
              <a:ext uri="{FF2B5EF4-FFF2-40B4-BE49-F238E27FC236}">
                <a16:creationId xmlns:a16="http://schemas.microsoft.com/office/drawing/2014/main" id="{4BB25A9C-206D-B072-0E37-897F5BC4777B}"/>
              </a:ext>
            </a:extLst>
          </p:cNvPr>
          <p:cNvSpPr txBox="1">
            <a:spLocks/>
          </p:cNvSpPr>
          <p:nvPr/>
        </p:nvSpPr>
        <p:spPr>
          <a:xfrm>
            <a:off x="577814" y="229514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>
              <a:solidFill>
                <a:schemeClr val="bg1"/>
              </a:solidFill>
            </a:endParaRPr>
          </a:p>
          <a:p>
            <a:endParaRPr lang="de-DE" sz="1600" dirty="0">
              <a:solidFill>
                <a:schemeClr val="bg1"/>
              </a:solidFill>
            </a:endParaRPr>
          </a:p>
          <a:p>
            <a:endParaRPr lang="de-DE" sz="1600" dirty="0">
              <a:solidFill>
                <a:schemeClr val="bg1"/>
              </a:solidFill>
            </a:endParaRPr>
          </a:p>
          <a:p>
            <a:endParaRPr lang="de-DE" sz="1600" dirty="0">
              <a:solidFill>
                <a:schemeClr val="bg1"/>
              </a:solidFill>
            </a:endParaRPr>
          </a:p>
          <a:p>
            <a:endParaRPr lang="de-DE" sz="16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93284B3-08DD-FD0A-3A59-BF96F25D60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137" y="1027906"/>
            <a:ext cx="4094469" cy="57907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55273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4B4B77-EC5C-4ADA-B6F6-7157E67D9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278" y="1825625"/>
            <a:ext cx="3051444" cy="4351338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E9C8146-540D-4B56-84F3-EC846EAD4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681D481-7FBC-474F-A2AF-415DF73617B8}"/>
              </a:ext>
            </a:extLst>
          </p:cNvPr>
          <p:cNvSpPr txBox="1"/>
          <p:nvPr/>
        </p:nvSpPr>
        <p:spPr>
          <a:xfrm>
            <a:off x="1929845" y="1027906"/>
            <a:ext cx="83323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</a:rPr>
              <a:t>Ausblick auf die Wahl 2026</a:t>
            </a:r>
          </a:p>
          <a:p>
            <a:pPr algn="ctr"/>
            <a:endParaRPr lang="de-DE" sz="2800" b="1" dirty="0">
              <a:solidFill>
                <a:schemeClr val="bg1"/>
              </a:solidFill>
            </a:endParaRPr>
          </a:p>
        </p:txBody>
      </p:sp>
      <p:sp>
        <p:nvSpPr>
          <p:cNvPr id="3" name="Inhaltsplatzhalter 3">
            <a:extLst>
              <a:ext uri="{FF2B5EF4-FFF2-40B4-BE49-F238E27FC236}">
                <a16:creationId xmlns:a16="http://schemas.microsoft.com/office/drawing/2014/main" id="{4BB25A9C-206D-B072-0E37-897F5BC4777B}"/>
              </a:ext>
            </a:extLst>
          </p:cNvPr>
          <p:cNvSpPr txBox="1">
            <a:spLocks/>
          </p:cNvSpPr>
          <p:nvPr/>
        </p:nvSpPr>
        <p:spPr>
          <a:xfrm>
            <a:off x="594592" y="1803116"/>
            <a:ext cx="10515600" cy="49424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de-DE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Wahlzeitraum: </a:t>
            </a:r>
            <a:r>
              <a:rPr lang="de-DE" sz="2600" b="1" dirty="0">
                <a:solidFill>
                  <a:schemeClr val="bg1"/>
                </a:solidFill>
                <a:highlight>
                  <a:srgbClr val="FEC83D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23.02.2026 – 13.03.2026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de-DE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Aufstellen der Kandidierenden: </a:t>
            </a:r>
            <a:r>
              <a:rPr lang="de-DE" sz="2600" b="1" dirty="0">
                <a:solidFill>
                  <a:schemeClr val="bg1"/>
                </a:solidFill>
                <a:highlight>
                  <a:srgbClr val="FEC83D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12.01.2026 – 23.01.2026</a:t>
            </a:r>
            <a:r>
              <a:rPr lang="de-DE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parallel dazu gibt es Schulinfotouren!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 darf kandidieren? Kandidieren dürfen alle Kinder und Jugendlichen, …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…die zum Zeitpunkt der Wahl (Stichtag Fr, 13.03.2025) mindestens das 6. Lebensjahr vollendet haben und unter 18 Jahre alt sind.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… ihren Wohnsitz bzw. ihren Lebensmittelpunkt in Marburg haben.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… die eine allgemeinbildende Schule besuchen ODER eine Ausbildung machen.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AUSNAHME: Junge Menschen, die 18 Jahre und älter sind und die Schule noch nicht abgeschlossen haben, dürfen ebenfalls kandidieren. </a:t>
            </a:r>
          </a:p>
          <a:p>
            <a:pPr marL="0" indent="0">
              <a:buNone/>
            </a:pPr>
            <a:endParaRPr lang="de-D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>
              <a:solidFill>
                <a:schemeClr val="bg1"/>
              </a:solidFill>
            </a:endParaRPr>
          </a:p>
          <a:p>
            <a:endParaRPr lang="de-DE" sz="1600" dirty="0">
              <a:solidFill>
                <a:schemeClr val="bg1"/>
              </a:solidFill>
            </a:endParaRPr>
          </a:p>
          <a:p>
            <a:endParaRPr lang="de-DE" sz="1600" dirty="0">
              <a:solidFill>
                <a:schemeClr val="bg1"/>
              </a:solidFill>
            </a:endParaRPr>
          </a:p>
          <a:p>
            <a:endParaRPr lang="de-DE" sz="1600" dirty="0">
              <a:solidFill>
                <a:schemeClr val="bg1"/>
              </a:solidFill>
            </a:endParaRPr>
          </a:p>
          <a:p>
            <a:endParaRPr lang="de-DE" sz="16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8221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4B4B77-EC5C-4ADA-B6F6-7157E67D9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278" y="1825625"/>
            <a:ext cx="3051444" cy="4351338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E9C8146-540D-4B56-84F3-EC846EAD4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681D481-7FBC-474F-A2AF-415DF73617B8}"/>
              </a:ext>
            </a:extLst>
          </p:cNvPr>
          <p:cNvSpPr txBox="1"/>
          <p:nvPr/>
        </p:nvSpPr>
        <p:spPr>
          <a:xfrm>
            <a:off x="2035342" y="978594"/>
            <a:ext cx="8332310" cy="1608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</a:rPr>
              <a:t>Ausblick auf die Wahl 2026 –</a:t>
            </a:r>
          </a:p>
          <a:p>
            <a:pPr algn="ctr"/>
            <a:endParaRPr lang="de-DE" sz="1050" b="1" dirty="0">
              <a:solidFill>
                <a:schemeClr val="bg1"/>
              </a:solidFill>
            </a:endParaRPr>
          </a:p>
          <a:p>
            <a:pPr algn="ctr"/>
            <a:r>
              <a:rPr lang="de-DE" sz="2800" b="1" dirty="0">
                <a:solidFill>
                  <a:schemeClr val="bg1"/>
                </a:solidFill>
              </a:rPr>
              <a:t>Welche Stadtteile und Schulen machen mit?</a:t>
            </a:r>
          </a:p>
          <a:p>
            <a:pPr algn="ctr"/>
            <a:endParaRPr lang="de-DE" sz="2800" b="1" dirty="0">
              <a:solidFill>
                <a:schemeClr val="bg1"/>
              </a:solidFill>
            </a:endParaRPr>
          </a:p>
        </p:txBody>
      </p:sp>
      <p:sp>
        <p:nvSpPr>
          <p:cNvPr id="3" name="Inhaltsplatzhalter 3">
            <a:extLst>
              <a:ext uri="{FF2B5EF4-FFF2-40B4-BE49-F238E27FC236}">
                <a16:creationId xmlns:a16="http://schemas.microsoft.com/office/drawing/2014/main" id="{4BB25A9C-206D-B072-0E37-897F5BC4777B}"/>
              </a:ext>
            </a:extLst>
          </p:cNvPr>
          <p:cNvSpPr txBox="1">
            <a:spLocks/>
          </p:cNvSpPr>
          <p:nvPr/>
        </p:nvSpPr>
        <p:spPr>
          <a:xfrm>
            <a:off x="619759" y="2325687"/>
            <a:ext cx="10515600" cy="466725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de-DE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Marburger Außenstadtteile: 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Bauerbach,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Bortshausen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Cappel,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Cyriaxweimar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Dagobertshausen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Dilschhausen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Elnhausen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Ginseldorf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Gisselberg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Haddamshausen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Hermershausen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Marbach, Michelbach,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Moischt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Ronhausen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Schröck, Wehrda,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Wehrshausen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de-DE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Schulen: 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Astrid-Lindgren-Schule, Bettina-von-Arnim-Schule, Brüder-Grimm-Schule, Carl-Strehl-Schule, Daniel-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Cederberg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-Schule, Elisabethschule, Emil-von-Behring-Schule, Erich-Kästner-Schule, Freie Schule, Freie Waldorfschule, Gerhart-Hauptmann-Schule, Geschwister-Scholl-Schule, Grundschule Marbach, Grundschule Michelbach, Gymnasium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Philippinum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Maria-von-Bethanien-Schule, Martin-Luther-Schule, Montessori-Schule, Mosaikschule, Otto-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Ubbelohde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-Schule, Richtsberg-Gesamtschule, Schule am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Schwanhof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Sophie-von-Brabant-Schule, Steinmühle Gymnasium – Bilinguale Grundschule, Tausendfüßler-Schule, Verbund Grundschulen-West, Waldschule Wehrda</a:t>
            </a:r>
          </a:p>
          <a:p>
            <a:endParaRPr lang="de-D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>
              <a:solidFill>
                <a:schemeClr val="bg1"/>
              </a:solidFill>
            </a:endParaRPr>
          </a:p>
          <a:p>
            <a:endParaRPr lang="de-DE" sz="1600" dirty="0">
              <a:solidFill>
                <a:schemeClr val="bg1"/>
              </a:solidFill>
            </a:endParaRPr>
          </a:p>
          <a:p>
            <a:endParaRPr lang="de-DE" sz="1600" dirty="0">
              <a:solidFill>
                <a:schemeClr val="bg1"/>
              </a:solidFill>
            </a:endParaRPr>
          </a:p>
          <a:p>
            <a:endParaRPr lang="de-DE" sz="1600" dirty="0">
              <a:solidFill>
                <a:schemeClr val="bg1"/>
              </a:solidFill>
            </a:endParaRPr>
          </a:p>
          <a:p>
            <a:endParaRPr lang="de-DE" sz="16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9981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46DAEF-F8EC-4717-AF1A-CF5926447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F8F653-1CEF-42ED-8A0A-A48EF2EB8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A2C0E95-9DE5-4182-946C-AA0B81657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2000" cy="6857999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2385483" y="1480434"/>
            <a:ext cx="7421033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de-DE" sz="24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Arial" panose="020B0604020202020204" pitchFamily="34" charset="0"/>
              </a:rPr>
              <a:t>An dieser Stelle werden die gestellten Fragen aus der letzten Sitzung beantwortet und neue gesammelt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93D799A-8435-483A-BFFF-2AF9AFFA6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2220" y="2972248"/>
            <a:ext cx="4700970" cy="327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734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46DAEF-F8EC-4717-AF1A-CF5926447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6" name="Inhaltsplatzhalter 15">
            <a:extLst>
              <a:ext uri="{FF2B5EF4-FFF2-40B4-BE49-F238E27FC236}">
                <a16:creationId xmlns:a16="http://schemas.microsoft.com/office/drawing/2014/main" id="{B4CB8A92-E9CB-2A53-1933-FBF3922CCB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079" y="3914445"/>
            <a:ext cx="2878411" cy="2262517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A2C0E95-9DE5-4182-946C-AA0B81657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2039113" y="1086305"/>
            <a:ext cx="795942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de-DE" sz="32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Arial" panose="020B0604020202020204" pitchFamily="34" charset="0"/>
              </a:rPr>
              <a:t>Ist das </a:t>
            </a:r>
            <a:r>
              <a:rPr lang="de-DE" sz="3200" b="1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Arial" panose="020B0604020202020204" pitchFamily="34" charset="0"/>
              </a:rPr>
              <a:t>KiJuPa</a:t>
            </a:r>
            <a:r>
              <a:rPr lang="de-DE" sz="32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ea typeface="Arial Unicode MS"/>
                <a:cs typeface="Arial" panose="020B0604020202020204" pitchFamily="34" charset="0"/>
              </a:rPr>
              <a:t> an und in den Schulen sichtbar?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780E0A0-E6A1-3DD6-16F2-22672916F2BB}"/>
              </a:ext>
            </a:extLst>
          </p:cNvPr>
          <p:cNvSpPr txBox="1"/>
          <p:nvPr/>
        </p:nvSpPr>
        <p:spPr>
          <a:xfrm>
            <a:off x="4317111" y="1942581"/>
            <a:ext cx="37787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Dieses Mal seid Ihr dran: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601426C-C220-A070-E742-8EE864D0ACA5}"/>
              </a:ext>
            </a:extLst>
          </p:cNvPr>
          <p:cNvSpPr txBox="1"/>
          <p:nvPr/>
        </p:nvSpPr>
        <p:spPr>
          <a:xfrm>
            <a:off x="544559" y="3336176"/>
            <a:ext cx="376150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Links: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Ja, das KiJuPa ist bei uns in der Schule sichtbar (z.B. durch uns Schüler*innen, durch Plakate und Aushänge…)</a:t>
            </a:r>
          </a:p>
        </p:txBody>
      </p:sp>
      <p:sp>
        <p:nvSpPr>
          <p:cNvPr id="14" name="Textfeld 7">
            <a:extLst>
              <a:ext uri="{FF2B5EF4-FFF2-40B4-BE49-F238E27FC236}">
                <a16:creationId xmlns:a16="http://schemas.microsoft.com/office/drawing/2014/main" id="{604E92FA-D667-B6F6-658C-540D49F6D74D}"/>
              </a:ext>
            </a:extLst>
          </p:cNvPr>
          <p:cNvSpPr txBox="1"/>
          <p:nvPr/>
        </p:nvSpPr>
        <p:spPr>
          <a:xfrm>
            <a:off x="8900551" y="3556338"/>
            <a:ext cx="28784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400" b="1" dirty="0">
                <a:solidFill>
                  <a:schemeClr val="bg1"/>
                </a:solidFill>
              </a:rPr>
              <a:t>Rechts:</a:t>
            </a:r>
          </a:p>
          <a:p>
            <a:r>
              <a:rPr lang="de-DE" sz="2400" dirty="0">
                <a:solidFill>
                  <a:schemeClr val="bg1"/>
                </a:solidFill>
              </a:rPr>
              <a:t>Nein, bei uns ist das KiJuPa nicht in der Schule sichtbar.</a:t>
            </a:r>
          </a:p>
        </p:txBody>
      </p:sp>
      <p:pic>
        <p:nvPicPr>
          <p:cNvPr id="20" name="Grafik 19" descr="Ein Bild, das Cartoon, Kleidung, Mobiliar, Text enthält.">
            <a:extLst>
              <a:ext uri="{FF2B5EF4-FFF2-40B4-BE49-F238E27FC236}">
                <a16:creationId xmlns:a16="http://schemas.microsoft.com/office/drawing/2014/main" id="{026704EF-AD84-EAAB-9C9C-011189A15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353" y="3052531"/>
            <a:ext cx="3408697" cy="267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2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7C6B26F-C498-4807-9235-38CB18771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A4AFB189-0F66-97A4-0287-33FC15D4AF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862146"/>
            <a:ext cx="10515600" cy="427829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E468FF5-6B44-080E-58DD-E4A49060ADB9}"/>
              </a:ext>
            </a:extLst>
          </p:cNvPr>
          <p:cNvSpPr txBox="1"/>
          <p:nvPr/>
        </p:nvSpPr>
        <p:spPr>
          <a:xfrm>
            <a:off x="1372470" y="1027906"/>
            <a:ext cx="9447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Samstag, den 08. November geht es nach Speyer (ins Technik-Museum)!</a:t>
            </a:r>
          </a:p>
        </p:txBody>
      </p:sp>
    </p:spTree>
    <p:extLst>
      <p:ext uri="{BB962C8B-B14F-4D97-AF65-F5344CB8AC3E}">
        <p14:creationId xmlns:p14="http://schemas.microsoft.com/office/powerpoint/2010/main" val="23192316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B18EEC2-3550-4CED-87DA-FF3864376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2000" cy="685799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51280A4-BC26-E44A-101F-5F76164C9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27" y="3004251"/>
            <a:ext cx="10571380" cy="210330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14C9142-DF77-2506-3861-B7A119725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264" y="1280078"/>
            <a:ext cx="4163736" cy="277582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B6373CA2-01A5-67C5-6F0C-F7374783E1BB}"/>
              </a:ext>
            </a:extLst>
          </p:cNvPr>
          <p:cNvSpPr txBox="1"/>
          <p:nvPr/>
        </p:nvSpPr>
        <p:spPr>
          <a:xfrm>
            <a:off x="1944489" y="1280078"/>
            <a:ext cx="73761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Neues Formular für KiJuPa-Anträge</a:t>
            </a:r>
          </a:p>
          <a:p>
            <a:pPr algn="ctr"/>
            <a:endParaRPr lang="de-DE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1986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7C6B26F-C498-4807-9235-38CB18771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687542" y="1204530"/>
            <a:ext cx="10657114" cy="5461881"/>
          </a:xfrm>
        </p:spPr>
        <p:txBody>
          <a:bodyPr/>
          <a:lstStyle/>
          <a:p>
            <a:pPr marL="0" indent="0">
              <a:buNone/>
            </a:pPr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Termine bis zu den Winterferien:</a:t>
            </a:r>
          </a:p>
          <a:p>
            <a:pPr marL="0" indent="0">
              <a:buNone/>
            </a:pPr>
            <a:endParaRPr lang="de-D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b="1" dirty="0" err="1">
                <a:solidFill>
                  <a:schemeClr val="bg1"/>
                </a:solidFill>
              </a:rPr>
              <a:t>KiJuPa</a:t>
            </a:r>
            <a:r>
              <a:rPr lang="de-DE" sz="1600" b="1" dirty="0">
                <a:solidFill>
                  <a:schemeClr val="bg1"/>
                </a:solidFill>
              </a:rPr>
              <a:t> – Tagesausflug nach Speyer</a:t>
            </a:r>
            <a:r>
              <a:rPr lang="de-DE" sz="1600" dirty="0">
                <a:solidFill>
                  <a:schemeClr val="bg1"/>
                </a:solidFill>
              </a:rPr>
              <a:t> Sa, 08.11.2025</a:t>
            </a:r>
            <a:endParaRPr lang="de-DE" sz="1600" b="1" dirty="0">
              <a:solidFill>
                <a:schemeClr val="bg1"/>
              </a:solidFill>
            </a:endParaRPr>
          </a:p>
          <a:p>
            <a:r>
              <a:rPr lang="de-DE" sz="1600" b="1" dirty="0" err="1">
                <a:solidFill>
                  <a:schemeClr val="bg1"/>
                </a:solidFill>
              </a:rPr>
              <a:t>KiJuPa</a:t>
            </a:r>
            <a:r>
              <a:rPr lang="de-DE" sz="1600" b="1" dirty="0">
                <a:solidFill>
                  <a:schemeClr val="bg1"/>
                </a:solidFill>
              </a:rPr>
              <a:t>-Vorstandssitzung </a:t>
            </a:r>
            <a:r>
              <a:rPr lang="de-DE" sz="1600" dirty="0">
                <a:solidFill>
                  <a:schemeClr val="bg1"/>
                </a:solidFill>
              </a:rPr>
              <a:t>Do, 13.11.2025 von 16:00-18:00, Treffpunkt: Haus der Jugend, Raum 203</a:t>
            </a:r>
          </a:p>
          <a:p>
            <a:r>
              <a:rPr lang="de-DE" sz="1600" b="1" dirty="0">
                <a:solidFill>
                  <a:schemeClr val="bg1"/>
                </a:solidFill>
              </a:rPr>
              <a:t>Tagesausflug zum FSV Frankfurt </a:t>
            </a:r>
            <a:r>
              <a:rPr lang="de-DE" sz="1600" dirty="0">
                <a:solidFill>
                  <a:schemeClr val="bg1"/>
                </a:solidFill>
              </a:rPr>
              <a:t>Sa, 15.11.2025 </a:t>
            </a:r>
          </a:p>
          <a:p>
            <a:r>
              <a:rPr lang="de-DE" sz="1600" b="1" dirty="0" err="1">
                <a:solidFill>
                  <a:schemeClr val="bg1"/>
                </a:solidFill>
              </a:rPr>
              <a:t>KiJuPa</a:t>
            </a:r>
            <a:r>
              <a:rPr lang="de-DE" sz="1600" b="1" dirty="0">
                <a:solidFill>
                  <a:schemeClr val="bg1"/>
                </a:solidFill>
              </a:rPr>
              <a:t>-Treff: Umfrage – und jetzt? </a:t>
            </a:r>
            <a:r>
              <a:rPr lang="de-DE" sz="1600" dirty="0">
                <a:solidFill>
                  <a:schemeClr val="bg1"/>
                </a:solidFill>
              </a:rPr>
              <a:t>Mi, 19.11.2025 von 16:00-18:00, Treffpunkt: Haus der Jugend, Raum 203</a:t>
            </a:r>
          </a:p>
          <a:p>
            <a:r>
              <a:rPr lang="de-DE" sz="1600" b="1" dirty="0">
                <a:solidFill>
                  <a:schemeClr val="bg1"/>
                </a:solidFill>
              </a:rPr>
              <a:t>1. Stadtteil-Kinder- und Jugendversammlung am Ortenberg </a:t>
            </a:r>
            <a:r>
              <a:rPr lang="de-DE" sz="1600" dirty="0">
                <a:solidFill>
                  <a:schemeClr val="bg1"/>
                </a:solidFill>
              </a:rPr>
              <a:t>Do, 20.11.2025 von 16:00-18:00, Treffpunkt: Haus der Ortenberg-Gemeinde, Rudolf-Bultmann-Str. 7)</a:t>
            </a:r>
          </a:p>
          <a:p>
            <a:r>
              <a:rPr lang="de-DE" sz="1600" b="1" dirty="0" err="1">
                <a:solidFill>
                  <a:schemeClr val="bg1"/>
                </a:solidFill>
              </a:rPr>
              <a:t>KiJuPa</a:t>
            </a:r>
            <a:r>
              <a:rPr lang="de-DE" sz="1600" b="1" dirty="0">
                <a:solidFill>
                  <a:schemeClr val="bg1"/>
                </a:solidFill>
              </a:rPr>
              <a:t>-Forscht: Forschungsprojekt Kinder- und Jugendbeteiligung </a:t>
            </a:r>
            <a:r>
              <a:rPr lang="de-DE" sz="1600" dirty="0">
                <a:solidFill>
                  <a:schemeClr val="bg1"/>
                </a:solidFill>
              </a:rPr>
              <a:t>Sa, 22.11.2025, von 10:00-13:00 Uhr, Treffpunkt: Raum 202</a:t>
            </a:r>
          </a:p>
          <a:p>
            <a:r>
              <a:rPr lang="de-DE" sz="1600" b="1" dirty="0" err="1">
                <a:solidFill>
                  <a:schemeClr val="bg1"/>
                </a:solidFill>
              </a:rPr>
              <a:t>KiJuPa</a:t>
            </a:r>
            <a:r>
              <a:rPr lang="de-DE" sz="1600" b="1" dirty="0">
                <a:solidFill>
                  <a:schemeClr val="bg1"/>
                </a:solidFill>
              </a:rPr>
              <a:t>-Treff: Projekt Generationsgespräch </a:t>
            </a:r>
            <a:r>
              <a:rPr lang="de-DE" sz="1600" dirty="0">
                <a:solidFill>
                  <a:schemeClr val="bg1"/>
                </a:solidFill>
              </a:rPr>
              <a:t>Do, 25.11.2025 von 16:00-18:00 Uhr, Treffpunkt: Haus der Jugend, Raum 203</a:t>
            </a:r>
          </a:p>
          <a:p>
            <a:r>
              <a:rPr lang="de-DE" sz="1600" b="1" dirty="0" err="1">
                <a:solidFill>
                  <a:schemeClr val="bg1"/>
                </a:solidFill>
              </a:rPr>
              <a:t>KiJuPa</a:t>
            </a:r>
            <a:r>
              <a:rPr lang="de-DE" sz="1600" b="1" dirty="0">
                <a:solidFill>
                  <a:schemeClr val="bg1"/>
                </a:solidFill>
              </a:rPr>
              <a:t>-Treff: Berufsberatung </a:t>
            </a:r>
            <a:r>
              <a:rPr lang="de-DE" sz="1600" b="1" dirty="0" err="1">
                <a:solidFill>
                  <a:schemeClr val="bg1"/>
                </a:solidFill>
              </a:rPr>
              <a:t>meets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KiJuPa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dirty="0">
                <a:solidFill>
                  <a:schemeClr val="bg1"/>
                </a:solidFill>
              </a:rPr>
              <a:t>Do, 27.11.2025 von 16:00-18:00, Treffpunkt: Haus der Jugend, Raum 203</a:t>
            </a:r>
          </a:p>
          <a:p>
            <a:r>
              <a:rPr lang="de-DE" sz="1600" b="1" dirty="0" err="1">
                <a:solidFill>
                  <a:schemeClr val="bg1"/>
                </a:solidFill>
              </a:rPr>
              <a:t>KiJuPa</a:t>
            </a:r>
            <a:r>
              <a:rPr lang="de-DE" sz="1600" b="1" dirty="0">
                <a:solidFill>
                  <a:schemeClr val="bg1"/>
                </a:solidFill>
              </a:rPr>
              <a:t>-Treff: Winterliches Kartenbasteln </a:t>
            </a:r>
            <a:r>
              <a:rPr lang="de-DE" sz="1600" dirty="0">
                <a:solidFill>
                  <a:schemeClr val="bg1"/>
                </a:solidFill>
              </a:rPr>
              <a:t>Di, 02.12.2025 von 16:00-18:00, Treffpunkt: Haus der Jugend, Raum 203</a:t>
            </a:r>
          </a:p>
          <a:p>
            <a:r>
              <a:rPr lang="de-DE" sz="1600" b="1" dirty="0" err="1">
                <a:solidFill>
                  <a:schemeClr val="bg1"/>
                </a:solidFill>
              </a:rPr>
              <a:t>KiJuPa</a:t>
            </a:r>
            <a:r>
              <a:rPr lang="de-DE" sz="1600" b="1" dirty="0">
                <a:solidFill>
                  <a:schemeClr val="bg1"/>
                </a:solidFill>
              </a:rPr>
              <a:t>-Sitzung</a:t>
            </a:r>
            <a:r>
              <a:rPr lang="de-DE" sz="1600" dirty="0">
                <a:solidFill>
                  <a:schemeClr val="bg1"/>
                </a:solidFill>
              </a:rPr>
              <a:t> Do, 04.12.2025 von 16:30-18:00, Treffpunkt: Stadtverordnetensitzungssaal</a:t>
            </a:r>
          </a:p>
          <a:p>
            <a:r>
              <a:rPr lang="de-DE" sz="1600" b="1" dirty="0" err="1">
                <a:solidFill>
                  <a:schemeClr val="bg1"/>
                </a:solidFill>
              </a:rPr>
              <a:t>KiJuPa</a:t>
            </a:r>
            <a:r>
              <a:rPr lang="de-DE" sz="1600" b="1" dirty="0">
                <a:solidFill>
                  <a:schemeClr val="bg1"/>
                </a:solidFill>
              </a:rPr>
              <a:t>-Backen: Winterliches aus dem Ofen </a:t>
            </a:r>
            <a:r>
              <a:rPr lang="de-DE" sz="1600" dirty="0">
                <a:solidFill>
                  <a:schemeClr val="bg1"/>
                </a:solidFill>
              </a:rPr>
              <a:t>Mo, 08.12.2025 von 16:00-18:00, Treffpunkt: Haus der Jugend, Raum 201/202 (Küche)</a:t>
            </a:r>
          </a:p>
          <a:p>
            <a:endParaRPr lang="de-DE" sz="1600" dirty="0">
              <a:solidFill>
                <a:schemeClr val="bg1"/>
              </a:solidFill>
            </a:endParaRPr>
          </a:p>
          <a:p>
            <a:endParaRPr lang="de-DE" sz="1600" dirty="0">
              <a:solidFill>
                <a:schemeClr val="bg1"/>
              </a:solidFill>
            </a:endParaRPr>
          </a:p>
          <a:p>
            <a:endParaRPr lang="de-DE" sz="1600" dirty="0">
              <a:solidFill>
                <a:schemeClr val="bg1"/>
              </a:solidFill>
            </a:endParaRPr>
          </a:p>
          <a:p>
            <a:endParaRPr lang="de-DE" sz="1600" dirty="0">
              <a:solidFill>
                <a:schemeClr val="bg1"/>
              </a:solidFill>
            </a:endParaRPr>
          </a:p>
          <a:p>
            <a:endParaRPr lang="de-DE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8620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7C6B26F-C498-4807-9235-38CB18771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916A9A67-3973-6FEF-0B24-BBE25129B4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364" y="1268902"/>
            <a:ext cx="3772268" cy="5400203"/>
          </a:xfr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6E7F4B6-CF4A-111E-36A2-2051262BBA44}"/>
              </a:ext>
            </a:extLst>
          </p:cNvPr>
          <p:cNvSpPr txBox="1"/>
          <p:nvPr/>
        </p:nvSpPr>
        <p:spPr>
          <a:xfrm>
            <a:off x="726580" y="2822334"/>
            <a:ext cx="58399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Erste Ortenberger </a:t>
            </a:r>
          </a:p>
          <a:p>
            <a:pPr algn="ctr"/>
            <a:r>
              <a:rPr lang="de-DE" sz="32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Kinder – und Jugendversammlung</a:t>
            </a:r>
          </a:p>
        </p:txBody>
      </p:sp>
    </p:spTree>
    <p:extLst>
      <p:ext uri="{BB962C8B-B14F-4D97-AF65-F5344CB8AC3E}">
        <p14:creationId xmlns:p14="http://schemas.microsoft.com/office/powerpoint/2010/main" val="40109707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7C6B26F-C498-4807-9235-38CB18771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696686" y="1295970"/>
            <a:ext cx="10657114" cy="5461881"/>
          </a:xfrm>
        </p:spPr>
        <p:txBody>
          <a:bodyPr/>
          <a:lstStyle/>
          <a:p>
            <a:pPr marL="0" indent="0">
              <a:buNone/>
            </a:pPr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EE2EF70-1672-C90C-3024-895ED4F54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92" y="1028684"/>
            <a:ext cx="4048095" cy="521253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6ADD097-0AF4-D570-9CAA-32C4B453619E}"/>
              </a:ext>
            </a:extLst>
          </p:cNvPr>
          <p:cNvSpPr txBox="1"/>
          <p:nvPr/>
        </p:nvSpPr>
        <p:spPr>
          <a:xfrm>
            <a:off x="6382512" y="3032646"/>
            <a:ext cx="50352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KiJuPa-Pullover</a:t>
            </a:r>
          </a:p>
        </p:txBody>
      </p:sp>
    </p:spTree>
    <p:extLst>
      <p:ext uri="{BB962C8B-B14F-4D97-AF65-F5344CB8AC3E}">
        <p14:creationId xmlns:p14="http://schemas.microsoft.com/office/powerpoint/2010/main" val="640295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D5C537-5570-4E34-840C-84BD32587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9C671E-498F-4B4E-A55A-4351A1CD0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23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3DAC121-B9D6-4191-AE49-84A97A412C53}"/>
              </a:ext>
            </a:extLst>
          </p:cNvPr>
          <p:cNvSpPr txBox="1"/>
          <p:nvPr/>
        </p:nvSpPr>
        <p:spPr>
          <a:xfrm>
            <a:off x="1514195" y="635987"/>
            <a:ext cx="9366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DE" sz="2400" b="0" i="0" u="none" strike="noStrike" baseline="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de-DE" sz="24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9B8E600-DFEA-4B23-9131-DD4D6C3C3B6D}"/>
              </a:ext>
            </a:extLst>
          </p:cNvPr>
          <p:cNvSpPr/>
          <p:nvPr/>
        </p:nvSpPr>
        <p:spPr>
          <a:xfrm>
            <a:off x="436699" y="2107178"/>
            <a:ext cx="115214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de-DE" sz="1400" kern="100" dirty="0">
              <a:solidFill>
                <a:schemeClr val="bg1"/>
              </a:solidFill>
              <a:latin typeface="Arial" panose="020B0604020202020204" pitchFamily="34" charset="0"/>
              <a:ea typeface="Aptos"/>
              <a:cs typeface="Arial" panose="020B0604020202020204" pitchFamily="34" charset="0"/>
            </a:endParaRPr>
          </a:p>
        </p:txBody>
      </p:sp>
      <p:sp>
        <p:nvSpPr>
          <p:cNvPr id="6" name="AutoShape 2" descr="Logo DZPG">
            <a:extLst>
              <a:ext uri="{FF2B5EF4-FFF2-40B4-BE49-F238E27FC236}">
                <a16:creationId xmlns:a16="http://schemas.microsoft.com/office/drawing/2014/main" id="{6B1D9C02-4677-4A17-BE14-9815AD86E6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7A00E01-48B1-E17C-C46E-45BF435DAD36}"/>
              </a:ext>
            </a:extLst>
          </p:cNvPr>
          <p:cNvSpPr txBox="1"/>
          <p:nvPr/>
        </p:nvSpPr>
        <p:spPr>
          <a:xfrm>
            <a:off x="2337816" y="999549"/>
            <a:ext cx="7516368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Markus Stracke (Uni Marburg, Fachbereic</a:t>
            </a:r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04 Psychologie) stellt uns das Projekt „Starkes Ich“ vor</a:t>
            </a:r>
            <a:endParaRPr lang="de-DE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6070591-7BF8-1133-2F3B-3CFE8E4F8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201" y="2493144"/>
            <a:ext cx="5399646" cy="380495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4AF06B9-FEAC-3D0B-2833-95849F52A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33" y="2206582"/>
            <a:ext cx="6552736" cy="457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038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7C6B26F-C498-4807-9235-38CB18771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498D8AD-6BF7-4A27-903E-F55B2AC352F8}"/>
              </a:ext>
            </a:extLst>
          </p:cNvPr>
          <p:cNvSpPr txBox="1"/>
          <p:nvPr/>
        </p:nvSpPr>
        <p:spPr>
          <a:xfrm>
            <a:off x="1202265" y="1013321"/>
            <a:ext cx="9787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de-DE" sz="3200" b="1" dirty="0">
                <a:solidFill>
                  <a:schemeClr val="bg1"/>
                </a:solidFill>
                <a:ea typeface="Times New Roman" panose="02020603050405020304" pitchFamily="18" charset="0"/>
              </a:rPr>
              <a:t>Besucht</a:t>
            </a:r>
            <a:r>
              <a:rPr lang="de-DE" sz="32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die KiJuPa-Homepage!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498D8AD-6BF7-4A27-903E-F55B2AC352F8}"/>
              </a:ext>
            </a:extLst>
          </p:cNvPr>
          <p:cNvSpPr txBox="1"/>
          <p:nvPr/>
        </p:nvSpPr>
        <p:spPr>
          <a:xfrm rot="10800000" flipV="1">
            <a:off x="3615261" y="1568973"/>
            <a:ext cx="4552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</a:rPr>
              <a:t>https://kijupa-marburg.de 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5B2F05C6-4C0A-42DB-939F-15C5810C18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835" y="2035601"/>
            <a:ext cx="8618325" cy="454209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558359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B18EEC2-3550-4CED-87DA-FF3864376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2000" cy="685799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42850" y="1282253"/>
            <a:ext cx="10906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solidFill>
                  <a:schemeClr val="bg1"/>
                </a:solidFill>
              </a:rPr>
              <a:t>Schaut gerne auch auf dem Instagram Kanal vorbei: </a:t>
            </a:r>
            <a:r>
              <a:rPr lang="de-DE" sz="3600" b="1" dirty="0" err="1">
                <a:solidFill>
                  <a:schemeClr val="bg1"/>
                </a:solidFill>
              </a:rPr>
              <a:t>KIJUPA_Marburg</a:t>
            </a:r>
            <a:endParaRPr lang="de-DE" sz="3600" b="1" dirty="0">
              <a:solidFill>
                <a:schemeClr val="bg1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754" y="3173769"/>
            <a:ext cx="2767991" cy="276233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063BACC-AB8C-47F3-B4B6-A3EE91EE65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12" y="2804318"/>
            <a:ext cx="7262514" cy="350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476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EED9BC-518B-4FE1-9CD8-47986F65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AEFEC2-E02E-4F8C-A9E2-7D2DCEBE8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FA92052-EB84-4F3E-82B3-409A4A0412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14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090691-CE72-4FCB-93A8-D6FC35675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967706"/>
            <a:ext cx="6096000" cy="4067175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D189308-D19C-4A04-A569-2878F714B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0" cy="6857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12" name="AutoShape 4" descr="https://www.marburg.de/static/images/lokalitaeten/bolzplatz_richtsberg_beltershaeuserstrasse-a66f01abd83b2b1d0280572c9ce6f9c4-5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354453" y="2167573"/>
            <a:ext cx="108621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1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E097DC1-A427-49AA-9AD1-0FA36B0F4665}"/>
              </a:ext>
            </a:extLst>
          </p:cNvPr>
          <p:cNvSpPr txBox="1"/>
          <p:nvPr/>
        </p:nvSpPr>
        <p:spPr>
          <a:xfrm>
            <a:off x="460375" y="5623341"/>
            <a:ext cx="4920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76EB85C-F910-464A-B2D7-FC8FB5D96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5599" y="2366010"/>
            <a:ext cx="6726587" cy="448439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0ED1DD5-0DDE-4BFD-9503-87BC778CBC08}"/>
              </a:ext>
            </a:extLst>
          </p:cNvPr>
          <p:cNvSpPr txBox="1"/>
          <p:nvPr/>
        </p:nvSpPr>
        <p:spPr>
          <a:xfrm>
            <a:off x="2819812" y="1486526"/>
            <a:ext cx="65523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 der Dinge zu laufenden Anträgen und Abstimmungen</a:t>
            </a:r>
          </a:p>
        </p:txBody>
      </p:sp>
    </p:spTree>
    <p:extLst>
      <p:ext uri="{BB962C8B-B14F-4D97-AF65-F5344CB8AC3E}">
        <p14:creationId xmlns:p14="http://schemas.microsoft.com/office/powerpoint/2010/main" val="468525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090691-CE72-4FCB-93A8-D6FC35675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967706"/>
            <a:ext cx="6096000" cy="4067175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D189308-D19C-4A04-A569-2878F714B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0" cy="6857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12" name="AutoShape 4" descr="https://www.marburg.de/static/images/lokalitaeten/bolzplatz_richtsberg_beltershaeuserstrasse-a66f01abd83b2b1d0280572c9ce6f9c4-5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354453" y="2167573"/>
            <a:ext cx="108621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1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E097DC1-A427-49AA-9AD1-0FA36B0F4665}"/>
              </a:ext>
            </a:extLst>
          </p:cNvPr>
          <p:cNvSpPr txBox="1"/>
          <p:nvPr/>
        </p:nvSpPr>
        <p:spPr>
          <a:xfrm>
            <a:off x="460375" y="5623341"/>
            <a:ext cx="4920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1" name="Grafik 10" descr="Ein Bild, das Menschliches Gesicht, Kleidung, Person, Lächeln enthält.&#10;&#10;KI-generierte Inhalte können fehlerhaft sein.">
            <a:extLst>
              <a:ext uri="{FF2B5EF4-FFF2-40B4-BE49-F238E27FC236}">
                <a16:creationId xmlns:a16="http://schemas.microsoft.com/office/drawing/2014/main" id="{BB3C65B7-AE73-931F-F5C3-DAE2D0B421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87" y="699723"/>
            <a:ext cx="3944515" cy="262967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6EF79667-9DF9-B0EF-AB7F-0B6D82B43666}"/>
              </a:ext>
            </a:extLst>
          </p:cNvPr>
          <p:cNvSpPr txBox="1"/>
          <p:nvPr/>
        </p:nvSpPr>
        <p:spPr>
          <a:xfrm>
            <a:off x="5202936" y="1473181"/>
            <a:ext cx="62237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KiJuPa-Satzungsänderung wurde immer einstimmig angenommen.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9422410-6C58-214D-84DC-AD8555782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0145" y="2997418"/>
            <a:ext cx="7524936" cy="351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37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090691-CE72-4FCB-93A8-D6FC35675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967706"/>
            <a:ext cx="6096000" cy="4067175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D189308-D19C-4A04-A569-2878F714B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0" cy="6857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12" name="AutoShape 4" descr="https://www.marburg.de/static/images/lokalitaeten/bolzplatz_richtsberg_beltershaeuserstrasse-a66f01abd83b2b1d0280572c9ce6f9c4-5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354453" y="2167573"/>
            <a:ext cx="108621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1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E097DC1-A427-49AA-9AD1-0FA36B0F4665}"/>
              </a:ext>
            </a:extLst>
          </p:cNvPr>
          <p:cNvSpPr txBox="1"/>
          <p:nvPr/>
        </p:nvSpPr>
        <p:spPr>
          <a:xfrm>
            <a:off x="460375" y="5623341"/>
            <a:ext cx="4920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0ED1DD5-0DDE-4BFD-9503-87BC778CBC08}"/>
              </a:ext>
            </a:extLst>
          </p:cNvPr>
          <p:cNvSpPr txBox="1"/>
          <p:nvPr/>
        </p:nvSpPr>
        <p:spPr>
          <a:xfrm>
            <a:off x="6042000" y="2461348"/>
            <a:ext cx="57080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Stellungnahme zum Antrag zur Befassung mit den Ergebnissen der KiJuPa-Umfrage und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ungeändert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beschlossen durch die Stadtverordnetenversammlung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B9A048A-F8FC-2A27-1F8F-98FA7A282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562" y="1844295"/>
            <a:ext cx="4598209" cy="442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79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090691-CE72-4FCB-93A8-D6FC35675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967706"/>
            <a:ext cx="6096000" cy="4067175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D189308-D19C-4A04-A569-2878F714B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0" cy="6857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12" name="AutoShape 4" descr="https://www.marburg.de/static/images/lokalitaeten/bolzplatz_richtsberg_beltershaeuserstrasse-a66f01abd83b2b1d0280572c9ce6f9c4-5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354453" y="2167573"/>
            <a:ext cx="108621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1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E097DC1-A427-49AA-9AD1-0FA36B0F4665}"/>
              </a:ext>
            </a:extLst>
          </p:cNvPr>
          <p:cNvSpPr txBox="1"/>
          <p:nvPr/>
        </p:nvSpPr>
        <p:spPr>
          <a:xfrm>
            <a:off x="460375" y="5623341"/>
            <a:ext cx="4920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0ED1DD5-0DDE-4BFD-9503-87BC778CBC08}"/>
              </a:ext>
            </a:extLst>
          </p:cNvPr>
          <p:cNvSpPr txBox="1"/>
          <p:nvPr/>
        </p:nvSpPr>
        <p:spPr>
          <a:xfrm>
            <a:off x="6042000" y="2461348"/>
            <a:ext cx="55290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Beschlussauszug zum Antrag zur Einführung eines einheitlichen Marburger Schüler*innen-Ausweises und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ungeändert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beschlossen durch die Stadtverordnetenversammlung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34D206C-828A-766F-297E-311C19E7D2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485" y="1795008"/>
            <a:ext cx="5244929" cy="441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44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090691-CE72-4FCB-93A8-D6FC35675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967706"/>
            <a:ext cx="6096000" cy="4067175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D189308-D19C-4A04-A569-2878F714B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0" cy="6857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12" name="AutoShape 4" descr="https://www.marburg.de/static/images/lokalitaeten/bolzplatz_richtsberg_beltershaeuserstrasse-a66f01abd83b2b1d0280572c9ce6f9c4-5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354453" y="2167573"/>
            <a:ext cx="108621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1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E097DC1-A427-49AA-9AD1-0FA36B0F4665}"/>
              </a:ext>
            </a:extLst>
          </p:cNvPr>
          <p:cNvSpPr txBox="1"/>
          <p:nvPr/>
        </p:nvSpPr>
        <p:spPr>
          <a:xfrm>
            <a:off x="460375" y="5623341"/>
            <a:ext cx="4920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D5A806E-3F5F-ACC0-784C-9FDD7B38D8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9397" y="1140622"/>
            <a:ext cx="3994404" cy="565404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73FF9B3-894E-5F8B-3A2C-543B3DA0D28D}"/>
              </a:ext>
            </a:extLst>
          </p:cNvPr>
          <p:cNvSpPr txBox="1"/>
          <p:nvPr/>
        </p:nvSpPr>
        <p:spPr>
          <a:xfrm>
            <a:off x="5502634" y="1336770"/>
            <a:ext cx="6068461" cy="6273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Beschwerde/Antrag vom Kinderhort:</a:t>
            </a:r>
          </a:p>
          <a:p>
            <a:pPr algn="ctr">
              <a:lnSpc>
                <a:spcPct val="150000"/>
              </a:lnSpc>
            </a:pP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„Sehr geehrtes </a:t>
            </a: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KiJuPa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diesem Brief wollen wir vom Hort uns bei der Stadt beschweren, weil sie uns, seit 2021 ein neues Klettergerüst versprochen haben.</a:t>
            </a:r>
          </a:p>
          <a:p>
            <a:pPr algn="ctr">
              <a:lnSpc>
                <a:spcPct val="150000"/>
              </a:lnSpc>
            </a:pP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hat die Stadt dem </a:t>
            </a: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KiJuPa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versprochen, dass sie im Sommer 2025 ein neues Klettergerüst baut.</a:t>
            </a:r>
          </a:p>
          <a:p>
            <a:pPr algn="ctr">
              <a:lnSpc>
                <a:spcPct val="150000"/>
              </a:lnSpc>
            </a:pP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Jetzt haben wir Oktober 2025 und die Stadt hat die Investitionen eingestellt.</a:t>
            </a:r>
          </a:p>
          <a:p>
            <a:pPr algn="ctr">
              <a:lnSpc>
                <a:spcPct val="150000"/>
              </a:lnSpc>
            </a:pP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bitten um Ihre Hilfe.</a:t>
            </a:r>
          </a:p>
          <a:p>
            <a:pPr algn="ctr">
              <a:lnSpc>
                <a:spcPct val="150000"/>
              </a:lnSpc>
            </a:pP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Liebe Grüße,</a:t>
            </a:r>
          </a:p>
          <a:p>
            <a:pPr algn="ctr">
              <a:lnSpc>
                <a:spcPct val="150000"/>
              </a:lnSpc>
            </a:pP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Kinder vom Kinderhort“</a:t>
            </a:r>
          </a:p>
          <a:p>
            <a:pPr algn="ctr">
              <a:lnSpc>
                <a:spcPct val="150000"/>
              </a:lnSpc>
            </a:pP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de-DE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1065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ID" val="{2B534D90-62F6-41CB-9815-D19515FF010E}"/>
  <p:tag name="READONLY" val="True"/>
  <p:tag name="DOCTITLE" val=" 51.4 - Kommunales Bildungswerk\Arbeitsbereichsmappen\Arbeitsbereich KiJuPa\Kinder- und Jugendparlament 2023\III KiJuPa-Sitzungen\KiJuPa-Sitzungen - PPP\PPP für den 30.11.2023 (Schreibgeschützt)"/>
  <p:tag name="DOCCLOSED" val="False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1006</Words>
  <Application>Microsoft Office PowerPoint</Application>
  <PresentationFormat>Breitbild</PresentationFormat>
  <Paragraphs>136</Paragraphs>
  <Slides>42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42</vt:i4>
      </vt:variant>
    </vt:vector>
  </HeadingPairs>
  <TitlesOfParts>
    <vt:vector size="49" baseType="lpstr">
      <vt:lpstr>Arial</vt:lpstr>
      <vt:lpstr>Arial Unicode MS</vt:lpstr>
      <vt:lpstr>Calibri</vt:lpstr>
      <vt:lpstr>Calibri Light</vt:lpstr>
      <vt:lpstr>Courier New</vt:lpstr>
      <vt:lpstr>Times New Roman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Merlau, Lucie</dc:creator>
  <cp:lastModifiedBy>Langer, Ann-Kristin</cp:lastModifiedBy>
  <cp:revision>868</cp:revision>
  <dcterms:created xsi:type="dcterms:W3CDTF">2023-07-24T12:10:23Z</dcterms:created>
  <dcterms:modified xsi:type="dcterms:W3CDTF">2025-11-06T12:24:18Z</dcterms:modified>
</cp:coreProperties>
</file>